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4"/>
    <p:sldMasterId id="2147483661" r:id="rId5"/>
  </p:sldMasterIdLst>
  <p:notesMasterIdLst>
    <p:notesMasterId r:id="rId66"/>
  </p:notesMasterIdLst>
  <p:handoutMasterIdLst>
    <p:handoutMasterId r:id="rId67"/>
  </p:handoutMasterIdLst>
  <p:sldIdLst>
    <p:sldId id="261" r:id="rId6"/>
    <p:sldId id="302" r:id="rId7"/>
    <p:sldId id="452" r:id="rId8"/>
    <p:sldId id="454" r:id="rId9"/>
    <p:sldId id="455" r:id="rId10"/>
    <p:sldId id="456" r:id="rId11"/>
    <p:sldId id="499" r:id="rId12"/>
    <p:sldId id="500" r:id="rId13"/>
    <p:sldId id="457" r:id="rId14"/>
    <p:sldId id="458" r:id="rId15"/>
    <p:sldId id="459" r:id="rId16"/>
    <p:sldId id="460" r:id="rId17"/>
    <p:sldId id="461" r:id="rId18"/>
    <p:sldId id="462" r:id="rId19"/>
    <p:sldId id="507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0" r:id="rId28"/>
    <p:sldId id="471" r:id="rId29"/>
    <p:sldId id="472" r:id="rId30"/>
    <p:sldId id="473" r:id="rId31"/>
    <p:sldId id="474" r:id="rId32"/>
    <p:sldId id="475" r:id="rId33"/>
    <p:sldId id="477" r:id="rId34"/>
    <p:sldId id="478" r:id="rId35"/>
    <p:sldId id="479" r:id="rId36"/>
    <p:sldId id="480" r:id="rId37"/>
    <p:sldId id="476" r:id="rId38"/>
    <p:sldId id="481" r:id="rId39"/>
    <p:sldId id="482" r:id="rId40"/>
    <p:sldId id="483" r:id="rId41"/>
    <p:sldId id="484" r:id="rId42"/>
    <p:sldId id="355" r:id="rId43"/>
    <p:sldId id="486" r:id="rId44"/>
    <p:sldId id="487" r:id="rId45"/>
    <p:sldId id="488" r:id="rId46"/>
    <p:sldId id="489" r:id="rId47"/>
    <p:sldId id="490" r:id="rId48"/>
    <p:sldId id="491" r:id="rId49"/>
    <p:sldId id="508" r:id="rId50"/>
    <p:sldId id="510" r:id="rId51"/>
    <p:sldId id="492" r:id="rId52"/>
    <p:sldId id="497" r:id="rId53"/>
    <p:sldId id="493" r:id="rId54"/>
    <p:sldId id="494" r:id="rId55"/>
    <p:sldId id="495" r:id="rId56"/>
    <p:sldId id="496" r:id="rId57"/>
    <p:sldId id="498" r:id="rId58"/>
    <p:sldId id="501" r:id="rId59"/>
    <p:sldId id="502" r:id="rId60"/>
    <p:sldId id="504" r:id="rId61"/>
    <p:sldId id="503" r:id="rId62"/>
    <p:sldId id="505" r:id="rId63"/>
    <p:sldId id="506" r:id="rId64"/>
    <p:sldId id="296" r:id="rId65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2" userDrawn="1">
          <p15:clr>
            <a:srgbClr val="A4A3A4"/>
          </p15:clr>
        </p15:guide>
        <p15:guide id="2" orient="horz" pos="967" userDrawn="1">
          <p15:clr>
            <a:srgbClr val="A4A3A4"/>
          </p15:clr>
        </p15:guide>
        <p15:guide id="3" orient="horz" pos="3856" userDrawn="1">
          <p15:clr>
            <a:srgbClr val="A4A3A4"/>
          </p15:clr>
        </p15:guide>
        <p15:guide id="4" pos="2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53B8"/>
    <a:srgbClr val="6610F2"/>
    <a:srgbClr val="6C6C6C"/>
    <a:srgbClr val="E83E8C"/>
    <a:srgbClr val="006699"/>
    <a:srgbClr val="344ED5"/>
    <a:srgbClr val="C00000"/>
    <a:srgbClr val="18BC9C"/>
    <a:srgbClr val="FF6600"/>
    <a:srgbClr val="F591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Estilo claro 3 - Énfasis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Énfasis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Énfasis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Estilo claro 2 - Énfasis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Estilo claro 2 - Énfasis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Estilo claro 2 - Énfasis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oscuro 2 - Énfasis 3/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5" autoAdjust="0"/>
    <p:restoredTop sz="94719"/>
  </p:normalViewPr>
  <p:slideViewPr>
    <p:cSldViewPr snapToGrid="0">
      <p:cViewPr varScale="1">
        <p:scale>
          <a:sx n="148" d="100"/>
          <a:sy n="148" d="100"/>
        </p:scale>
        <p:origin x="4872" y="192"/>
      </p:cViewPr>
      <p:guideLst>
        <p:guide orient="horz" pos="1342"/>
        <p:guide orient="horz" pos="967"/>
        <p:guide orient="horz" pos="3856"/>
        <p:guide pos="27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B9926-D25E-4449-A8A2-51185F35BC03}" type="datetimeFigureOut">
              <a:rPr lang="es-ES" smtClean="0"/>
              <a:t>28/11/24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67E89-E994-D64D-93F2-4930FC163E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0927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D4680-21FD-FD4E-9B3D-73DDC20FF56D}" type="datetimeFigureOut">
              <a:rPr lang="es-ES" smtClean="0"/>
              <a:t>28/11/24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EEBA6-BEE6-6B46-BD16-B882627AFB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977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EBA6-BEE6-6B46-BD16-B882627AFB5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51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EBA6-BEE6-6B46-BD16-B882627AFB5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731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EBA6-BEE6-6B46-BD16-B882627AFB5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3710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7638e0a8e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27638e0a8e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EBA6-BEE6-6B46-BD16-B882627AFB5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9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EBA6-BEE6-6B46-BD16-B882627AFB5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0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EBA6-BEE6-6B46-BD16-B882627AFB5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16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EBA6-BEE6-6B46-BD16-B882627AFB5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5444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EBA6-BEE6-6B46-BD16-B882627AFB5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460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EBA6-BEE6-6B46-BD16-B882627AFB5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1494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EBA6-BEE6-6B46-BD16-B882627AFB5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444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EEBA6-BEE6-6B46-BD16-B882627AFB5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77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ortada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pt_ocuc_01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63613" y="2068513"/>
            <a:ext cx="7130520" cy="838200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cap="none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s-ES"/>
              <a:t>TITULO CALIBRI 36PT </a:t>
            </a:r>
            <a:br>
              <a:rPr lang="es-ES"/>
            </a:br>
            <a:r>
              <a:rPr lang="es-ES"/>
              <a:t>MÁXIMO DE DOS LÍNEAS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963613" y="3192467"/>
            <a:ext cx="7130520" cy="344487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18PT REGULAR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1079502" y="3149600"/>
            <a:ext cx="984250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>
            <a:outerShdw dist="20000" dir="5400000" sx="0" sy="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68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obetivos_punte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457200" y="2130429"/>
            <a:ext cx="4038600" cy="3990975"/>
          </a:xfrm>
        </p:spPr>
        <p:txBody>
          <a:bodyPr>
            <a:normAutofit/>
          </a:bodyPr>
          <a:lstStyle>
            <a:lvl1pPr>
              <a:buClr>
                <a:schemeClr val="tx1">
                  <a:lumMod val="50000"/>
                  <a:lumOff val="50000"/>
                </a:schemeClr>
              </a:buClr>
              <a:defRPr sz="2400"/>
            </a:lvl1pPr>
            <a:lvl2pPr>
              <a:buClr>
                <a:schemeClr val="tx1">
                  <a:lumMod val="50000"/>
                  <a:lumOff val="50000"/>
                </a:schemeClr>
              </a:buClr>
              <a:defRPr sz="2000"/>
            </a:lvl2pPr>
            <a:lvl3pPr marL="11430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600"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Columna 1 Calibri 24PT</a:t>
            </a:r>
          </a:p>
          <a:p>
            <a:pPr lvl="1"/>
            <a:r>
              <a:rPr lang="es-ES_tradnl"/>
              <a:t>Segundo Nivel - Calibri 20PT</a:t>
            </a:r>
          </a:p>
          <a:p>
            <a:pPr lvl="2"/>
            <a:r>
              <a:rPr lang="es-ES_tradnl"/>
              <a:t>Tercer Nivel - Calibri 18PT</a:t>
            </a:r>
          </a:p>
          <a:p>
            <a:pPr lvl="3"/>
            <a:r>
              <a:rPr lang="es-ES_tradnl"/>
              <a:t>Cuarto Nivel - Calibri 16Pt</a:t>
            </a:r>
          </a:p>
          <a:p>
            <a:pPr lvl="4"/>
            <a:r>
              <a:rPr lang="es-ES_tradnl"/>
              <a:t>Quinto Nivel – </a:t>
            </a:r>
            <a:br>
              <a:rPr lang="es-ES_tradnl"/>
            </a:br>
            <a:r>
              <a:rPr lang="es-ES_tradnl"/>
              <a:t>Calibri 16PT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4648200" y="2130429"/>
            <a:ext cx="4038600" cy="3990975"/>
          </a:xfrm>
        </p:spPr>
        <p:txBody>
          <a:bodyPr>
            <a:normAutofit/>
          </a:bodyPr>
          <a:lstStyle>
            <a:lvl1pPr>
              <a:buClr>
                <a:schemeClr val="tx1">
                  <a:lumMod val="50000"/>
                  <a:lumOff val="50000"/>
                </a:schemeClr>
              </a:buClr>
              <a:defRPr sz="2400"/>
            </a:lvl1pPr>
            <a:lvl2pPr>
              <a:buClr>
                <a:schemeClr val="tx1">
                  <a:lumMod val="50000"/>
                  <a:lumOff val="50000"/>
                </a:schemeClr>
              </a:buClr>
              <a:defRPr sz="2000"/>
            </a:lvl2pPr>
            <a:lvl3pPr marL="11430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600"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Columna 1 Calibri 24PT</a:t>
            </a:r>
          </a:p>
          <a:p>
            <a:pPr lvl="1"/>
            <a:r>
              <a:rPr lang="es-ES_tradnl"/>
              <a:t>Segundo Nivel - Calibri 20PT</a:t>
            </a:r>
          </a:p>
          <a:p>
            <a:pPr lvl="2"/>
            <a:r>
              <a:rPr lang="es-ES_tradnl"/>
              <a:t>Tercer Nivel - Calibri 18PT</a:t>
            </a:r>
          </a:p>
          <a:p>
            <a:pPr lvl="3"/>
            <a:r>
              <a:rPr lang="es-ES_tradnl"/>
              <a:t>Cuarto Nivel - Calibri 18Pt</a:t>
            </a:r>
          </a:p>
          <a:p>
            <a:pPr lvl="4"/>
            <a:r>
              <a:rPr lang="es-ES_tradnl"/>
              <a:t>Quinto Nivel – </a:t>
            </a:r>
            <a:br>
              <a:rPr lang="es-ES_tradnl"/>
            </a:br>
            <a:r>
              <a:rPr lang="es-ES_tradnl"/>
              <a:t>Calibri 18PT</a:t>
            </a:r>
            <a:endParaRPr lang="es-ES"/>
          </a:p>
        </p:txBody>
      </p:sp>
      <p:sp>
        <p:nvSpPr>
          <p:cNvPr id="15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7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3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77052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obetivos_punte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59531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TITULO CALIBRI NEGRITA 18PT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457200" y="2130425"/>
            <a:ext cx="4040188" cy="3995738"/>
          </a:xfrm>
        </p:spPr>
        <p:txBody>
          <a:bodyPr>
            <a:normAutofit/>
          </a:bodyPr>
          <a:lstStyle>
            <a:lvl1pPr>
              <a:buClr>
                <a:schemeClr val="tx1">
                  <a:lumMod val="50000"/>
                  <a:lumOff val="50000"/>
                </a:schemeClr>
              </a:buClr>
              <a:defRPr sz="1600" baseline="0"/>
            </a:lvl1pPr>
            <a:lvl2pPr>
              <a:buClr>
                <a:schemeClr val="tx1">
                  <a:lumMod val="50000"/>
                  <a:lumOff val="50000"/>
                </a:schemeClr>
              </a:buClr>
              <a:defRPr sz="1600" baseline="0"/>
            </a:lvl2pPr>
            <a:lvl3pPr marL="11430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600"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600"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6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Columna 1 Calibri 16PT</a:t>
            </a:r>
          </a:p>
          <a:p>
            <a:pPr lvl="1"/>
            <a:r>
              <a:rPr lang="es-ES_tradnl"/>
              <a:t>Segundo Nivel - Calibri 16PT</a:t>
            </a:r>
          </a:p>
          <a:p>
            <a:pPr lvl="2"/>
            <a:r>
              <a:rPr lang="es-ES_tradnl"/>
              <a:t>Tercer Nivel - Calibri 16PT</a:t>
            </a:r>
          </a:p>
          <a:p>
            <a:pPr lvl="3"/>
            <a:r>
              <a:rPr lang="es-ES_tradnl"/>
              <a:t>Cuarto Nivel - Calibri 16Pt</a:t>
            </a:r>
          </a:p>
          <a:p>
            <a:pPr lvl="4"/>
            <a:r>
              <a:rPr lang="es-ES_tradnl"/>
              <a:t>Quinto Nivel – </a:t>
            </a:r>
            <a:br>
              <a:rPr lang="es-ES_tradnl"/>
            </a:br>
            <a:r>
              <a:rPr lang="es-ES_tradnl"/>
              <a:t>Calibri 16PT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7" y="1535113"/>
            <a:ext cx="4041775" cy="59531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TITULO CALIBRI NEGRITA 18PT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4645027" y="2130425"/>
            <a:ext cx="4041775" cy="3995738"/>
          </a:xfrm>
        </p:spPr>
        <p:txBody>
          <a:bodyPr>
            <a:normAutofit/>
          </a:bodyPr>
          <a:lstStyle>
            <a:lvl1pPr>
              <a:buClr>
                <a:schemeClr val="tx1">
                  <a:lumMod val="50000"/>
                  <a:lumOff val="50000"/>
                </a:schemeClr>
              </a:buClr>
              <a:defRPr sz="1600" baseline="0"/>
            </a:lvl1pPr>
            <a:lvl2pPr>
              <a:buClr>
                <a:schemeClr val="tx1">
                  <a:lumMod val="50000"/>
                  <a:lumOff val="50000"/>
                </a:schemeClr>
              </a:buClr>
              <a:defRPr sz="1600"/>
            </a:lvl2pPr>
            <a:lvl3pPr marL="11430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600"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600"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Columna 1 Calibri 16PT</a:t>
            </a:r>
          </a:p>
          <a:p>
            <a:pPr lvl="1"/>
            <a:r>
              <a:rPr lang="es-ES_tradnl"/>
              <a:t>Segundo Nivel - Calibri 16PT</a:t>
            </a:r>
          </a:p>
          <a:p>
            <a:pPr lvl="2"/>
            <a:r>
              <a:rPr lang="es-ES_tradnl"/>
              <a:t>Tercer Nivel - Calibri 16PT</a:t>
            </a:r>
          </a:p>
          <a:p>
            <a:pPr lvl="3"/>
            <a:r>
              <a:rPr lang="es-ES_tradnl"/>
              <a:t>Cuarto Nivel - Calibri 16Pt</a:t>
            </a:r>
          </a:p>
          <a:p>
            <a:pPr lvl="4"/>
            <a:r>
              <a:rPr lang="es-ES_tradnl"/>
              <a:t>Quinto Nivel – </a:t>
            </a:r>
            <a:br>
              <a:rPr lang="es-ES_tradnl"/>
            </a:br>
            <a:r>
              <a:rPr lang="es-ES_tradnl"/>
              <a:t>Calibri 16PT</a:t>
            </a:r>
            <a:endParaRPr lang="es-ES"/>
          </a:p>
        </p:txBody>
      </p:sp>
      <p:sp>
        <p:nvSpPr>
          <p:cNvPr id="15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8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2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22" name="CuadroTexto 21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810933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2" y="273050"/>
            <a:ext cx="3008313" cy="12636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es-ES_tradnl"/>
              <a:t>TITULO CALIBRI N 20PT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2" y="1543051"/>
            <a:ext cx="3008313" cy="4578350"/>
          </a:xfrm>
        </p:spPr>
        <p:txBody>
          <a:bodyPr>
            <a:normAutofit/>
          </a:bodyPr>
          <a:lstStyle>
            <a:lvl1pPr marL="0" indent="0">
              <a:buNone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Texto Calibri 18PT – Haga clic para agregar textos.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3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888428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n_pa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6700"/>
            <a:ext cx="8229600" cy="458470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 baseline="0">
                <a:latin typeface="Calibri Light"/>
                <a:cs typeface="Calibr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Titulo Calibri N 18PT – Haga clic para agregar texto. </a:t>
            </a:r>
            <a:endParaRPr lang="es-ES"/>
          </a:p>
          <a:p>
            <a:pPr lvl="0"/>
            <a:endParaRPr lang="es-ES"/>
          </a:p>
        </p:txBody>
      </p:sp>
      <p:sp>
        <p:nvSpPr>
          <p:cNvPr id="11" name="Marcador de texto 2"/>
          <p:cNvSpPr>
            <a:spLocks noGrp="1"/>
          </p:cNvSpPr>
          <p:nvPr>
            <p:ph type="body" idx="14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7" name="CuadroTexto 16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2378562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_pa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11325"/>
            <a:ext cx="3937000" cy="41910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latin typeface="Calibri"/>
                <a:cs typeface="Calibri"/>
              </a:defRPr>
            </a:lvl1pPr>
          </a:lstStyle>
          <a:p>
            <a:pPr lvl="0"/>
            <a:r>
              <a:rPr lang="es-ES_tradnl"/>
              <a:t>Titulo Calibri Negrita 20PT</a:t>
            </a:r>
            <a:endParaRPr lang="es-ES"/>
          </a:p>
        </p:txBody>
      </p:sp>
      <p:sp>
        <p:nvSpPr>
          <p:cNvPr id="16" name="Marcador de texto 14"/>
          <p:cNvSpPr>
            <a:spLocks noGrp="1"/>
          </p:cNvSpPr>
          <p:nvPr>
            <p:ph type="body" sz="quarter" idx="14" hasCustomPrompt="1"/>
          </p:nvPr>
        </p:nvSpPr>
        <p:spPr>
          <a:xfrm>
            <a:off x="4756150" y="1708150"/>
            <a:ext cx="3930650" cy="41910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latin typeface="Calibri"/>
                <a:cs typeface="Calibri"/>
              </a:defRPr>
            </a:lvl1pPr>
          </a:lstStyle>
          <a:p>
            <a:pPr lvl="0"/>
            <a:r>
              <a:rPr lang="es-ES_tradnl"/>
              <a:t>Titulo Calibri Negrita 20PT</a:t>
            </a:r>
            <a:endParaRPr lang="es-ES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130429"/>
            <a:ext cx="3937000" cy="3990975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latin typeface="Calibri Light"/>
                <a:cs typeface="Calibri Ligh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Texto Calibri 18PT – Haga clic para agregar textos.</a:t>
            </a:r>
          </a:p>
          <a:p>
            <a:pPr lvl="0"/>
            <a:endParaRPr lang="es-ES"/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16" hasCustomPrompt="1"/>
          </p:nvPr>
        </p:nvSpPr>
        <p:spPr>
          <a:xfrm>
            <a:off x="4756150" y="2130429"/>
            <a:ext cx="3930650" cy="3990975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latin typeface="Calibri Light"/>
                <a:cs typeface="Calibri Ligh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Texto Calibri 18PT – Haga clic para agregar textos.</a:t>
            </a:r>
          </a:p>
          <a:p>
            <a:pPr lvl="0"/>
            <a:endParaRPr lang="es-ES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2" name="Marcador de texto 2"/>
          <p:cNvSpPr>
            <a:spLocks noGrp="1"/>
          </p:cNvSpPr>
          <p:nvPr>
            <p:ph type="body" idx="17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2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22" name="CuadroTexto 21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2742037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es_pa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1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711325"/>
            <a:ext cx="2540000" cy="419100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>
                <a:latin typeface="Calibri"/>
                <a:cs typeface="Calibri"/>
              </a:defRPr>
            </a:lvl1pPr>
          </a:lstStyle>
          <a:p>
            <a:pPr lvl="0"/>
            <a:r>
              <a:rPr lang="es-ES_tradnl"/>
              <a:t>Titulo Calibri N 18PT</a:t>
            </a:r>
            <a:endParaRPr lang="es-ES"/>
          </a:p>
        </p:txBody>
      </p:sp>
      <p:sp>
        <p:nvSpPr>
          <p:cNvPr id="20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2130429"/>
            <a:ext cx="2540000" cy="3990975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0" i="0">
                <a:latin typeface="Calibri Light"/>
                <a:cs typeface="Calibri Ligh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Texto Calibri 16PT – Haga clic para agregar texto.</a:t>
            </a:r>
          </a:p>
          <a:p>
            <a:pPr lvl="0"/>
            <a:endParaRPr lang="es-ES"/>
          </a:p>
        </p:txBody>
      </p:sp>
      <p:sp>
        <p:nvSpPr>
          <p:cNvPr id="22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14700" y="1711325"/>
            <a:ext cx="2527300" cy="419100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Calibri"/>
                <a:cs typeface="Calibri"/>
              </a:defRPr>
            </a:lvl1pPr>
          </a:lstStyle>
          <a:p>
            <a:pPr lvl="0"/>
            <a:r>
              <a:rPr lang="es-ES_tradnl"/>
              <a:t>Titulo Calibri N 18PT</a:t>
            </a:r>
            <a:endParaRPr lang="es-ES"/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17" hasCustomPrompt="1"/>
          </p:nvPr>
        </p:nvSpPr>
        <p:spPr>
          <a:xfrm>
            <a:off x="3314700" y="2130429"/>
            <a:ext cx="2527300" cy="3990975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0" i="0">
                <a:latin typeface="Calibri Light"/>
                <a:cs typeface="Calibri Ligh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Texto Calibri 16PT – Haga clic para agregar texto.</a:t>
            </a:r>
          </a:p>
          <a:p>
            <a:pPr lvl="0"/>
            <a:endParaRPr lang="es-ES"/>
          </a:p>
        </p:txBody>
      </p:sp>
      <p:sp>
        <p:nvSpPr>
          <p:cNvPr id="26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6159501" y="1711325"/>
            <a:ext cx="2527300" cy="419100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Calibri"/>
                <a:cs typeface="Calibri"/>
              </a:defRPr>
            </a:lvl1pPr>
          </a:lstStyle>
          <a:p>
            <a:pPr lvl="0"/>
            <a:r>
              <a:rPr lang="es-ES_tradnl"/>
              <a:t>Titulo Calibri N 18PT</a:t>
            </a:r>
            <a:endParaRPr lang="es-ES"/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19" hasCustomPrompt="1"/>
          </p:nvPr>
        </p:nvSpPr>
        <p:spPr>
          <a:xfrm>
            <a:off x="6159501" y="2130429"/>
            <a:ext cx="2527300" cy="3990975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0" i="0">
                <a:latin typeface="Calibri Light"/>
                <a:cs typeface="Calibri Ligh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Texto Calibri 16PT – Haga clic para agregar texto.</a:t>
            </a:r>
          </a:p>
        </p:txBody>
      </p:sp>
      <p:sp>
        <p:nvSpPr>
          <p:cNvPr id="13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6" name="Marcador de texto 2"/>
          <p:cNvSpPr>
            <a:spLocks noGrp="1"/>
          </p:cNvSpPr>
          <p:nvPr>
            <p:ph type="body" idx="20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5" name="CuadroTexto 14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21" name="CuadroTexto 20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3662581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personalizado_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idx="26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1549400"/>
            <a:ext cx="6654800" cy="458470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 baseline="0">
                <a:latin typeface="Calibri Light"/>
                <a:cs typeface="Calibri Light"/>
              </a:defRPr>
            </a:lvl1pPr>
          </a:lstStyle>
          <a:p>
            <a:pPr lvl="0"/>
            <a:r>
              <a:rPr lang="es-ES" sz="1800"/>
              <a:t>NOMBRE DEL CAPÍTULO O SLIDE</a:t>
            </a:r>
          </a:p>
          <a:p>
            <a:pPr lvl="0"/>
            <a:r>
              <a:rPr lang="es-ES" sz="1800"/>
              <a:t>NOMBRE DEL CAPÍTULO O SLIDE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1800"/>
              <a:t>NOMBRE DEL CAPÍTULO O SLIDE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1800"/>
              <a:t>NOMBRE DEL CAPÍTULO O SLIDE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1800"/>
              <a:t>NOMBRE DEL CAPÍTULO O SLIDE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1800"/>
              <a:t>NOMBRE DEL CAPÍTULO O SLIDE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1800"/>
              <a:t>NOMBRE DEL CAPÍTULO O SLIDE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1800"/>
              <a:t>NOMBRE DEL CAPÍTULO O SLIDE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1800"/>
              <a:t>NOMBRE DEL CAPÍTULO O SLIDE</a:t>
            </a:r>
          </a:p>
          <a:p>
            <a:pPr lvl="0"/>
            <a:endParaRPr lang="es-ES" sz="1800"/>
          </a:p>
          <a:p>
            <a:pPr lvl="0"/>
            <a:endParaRPr lang="es-ES" sz="180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8" hasCustomPrompt="1"/>
          </p:nvPr>
        </p:nvSpPr>
        <p:spPr>
          <a:xfrm>
            <a:off x="7112001" y="1549400"/>
            <a:ext cx="1574800" cy="4572000"/>
          </a:xfrm>
        </p:spPr>
        <p:txBody>
          <a:bodyPr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/>
            </a:lvl1pPr>
          </a:lstStyle>
          <a:p>
            <a:pPr lvl="0"/>
            <a:r>
              <a:rPr lang="es-ES"/>
              <a:t>SLIDE 00 – 00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/>
              <a:t>SLIDE 00 – 00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/>
              <a:t>SLIDE 00 - 00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/>
              <a:t>SLIDE 00 - 00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/>
              <a:t>SLIDE 00 - 00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/>
              <a:t>SLIDE 00 - 00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/>
              <a:t>SLIDE 00 - 00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/>
              <a:t>SLIDE 00 - 00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/>
              <a:t>SLIDE 00 - 00</a:t>
            </a:r>
          </a:p>
          <a:p>
            <a:pPr lvl="0"/>
            <a:endParaRPr lang="es-ES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3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5" name="CuadroTexto 14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2006828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personalizado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texto 2"/>
          <p:cNvSpPr>
            <a:spLocks noGrp="1"/>
          </p:cNvSpPr>
          <p:nvPr>
            <p:ph type="body" idx="26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40" name="Marcador de posición de imagen 39"/>
          <p:cNvSpPr>
            <a:spLocks noGrp="1"/>
          </p:cNvSpPr>
          <p:nvPr>
            <p:ph type="pic" sz="quarter" idx="28" hasCustomPrompt="1"/>
          </p:nvPr>
        </p:nvSpPr>
        <p:spPr>
          <a:xfrm>
            <a:off x="558801" y="2476500"/>
            <a:ext cx="1282700" cy="12827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7F7F7F"/>
                </a:solidFill>
              </a:defRPr>
            </a:lvl1pPr>
          </a:lstStyle>
          <a:p>
            <a:r>
              <a:rPr lang="es-ES"/>
              <a:t>Logo</a:t>
            </a:r>
          </a:p>
        </p:txBody>
      </p:sp>
      <p:sp>
        <p:nvSpPr>
          <p:cNvPr id="25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41" name="Marcador de posición de imagen 39"/>
          <p:cNvSpPr>
            <a:spLocks noGrp="1"/>
          </p:cNvSpPr>
          <p:nvPr>
            <p:ph type="pic" sz="quarter" idx="29" hasCustomPrompt="1"/>
          </p:nvPr>
        </p:nvSpPr>
        <p:spPr>
          <a:xfrm>
            <a:off x="2263777" y="2476500"/>
            <a:ext cx="1282700" cy="12827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7F7F7F"/>
                </a:solidFill>
              </a:defRPr>
            </a:lvl1pPr>
          </a:lstStyle>
          <a:p>
            <a:r>
              <a:rPr lang="es-ES"/>
              <a:t>Logo</a:t>
            </a:r>
          </a:p>
        </p:txBody>
      </p:sp>
      <p:sp>
        <p:nvSpPr>
          <p:cNvPr id="42" name="Marcador de posición de imagen 39"/>
          <p:cNvSpPr>
            <a:spLocks noGrp="1"/>
          </p:cNvSpPr>
          <p:nvPr>
            <p:ph type="pic" sz="quarter" idx="30" hasCustomPrompt="1"/>
          </p:nvPr>
        </p:nvSpPr>
        <p:spPr>
          <a:xfrm>
            <a:off x="3968752" y="2476500"/>
            <a:ext cx="1282700" cy="12827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7F7F7F"/>
                </a:solidFill>
              </a:defRPr>
            </a:lvl1pPr>
          </a:lstStyle>
          <a:p>
            <a:r>
              <a:rPr lang="es-ES"/>
              <a:t>Logo</a:t>
            </a:r>
          </a:p>
        </p:txBody>
      </p:sp>
      <p:sp>
        <p:nvSpPr>
          <p:cNvPr id="43" name="Marcador de posición de imagen 39"/>
          <p:cNvSpPr>
            <a:spLocks noGrp="1"/>
          </p:cNvSpPr>
          <p:nvPr>
            <p:ph type="pic" sz="quarter" idx="31" hasCustomPrompt="1"/>
          </p:nvPr>
        </p:nvSpPr>
        <p:spPr>
          <a:xfrm>
            <a:off x="5673726" y="2476500"/>
            <a:ext cx="1282700" cy="12827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7F7F7F"/>
                </a:solidFill>
              </a:defRPr>
            </a:lvl1pPr>
          </a:lstStyle>
          <a:p>
            <a:r>
              <a:rPr lang="es-ES"/>
              <a:t>Logo</a:t>
            </a:r>
          </a:p>
        </p:txBody>
      </p:sp>
      <p:sp>
        <p:nvSpPr>
          <p:cNvPr id="44" name="Marcador de posición de imagen 39"/>
          <p:cNvSpPr>
            <a:spLocks noGrp="1"/>
          </p:cNvSpPr>
          <p:nvPr>
            <p:ph type="pic" sz="quarter" idx="32" hasCustomPrompt="1"/>
          </p:nvPr>
        </p:nvSpPr>
        <p:spPr>
          <a:xfrm>
            <a:off x="7378702" y="2476500"/>
            <a:ext cx="1282700" cy="12827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7F7F7F"/>
                </a:solidFill>
              </a:defRPr>
            </a:lvl1pPr>
          </a:lstStyle>
          <a:p>
            <a:r>
              <a:rPr lang="es-ES"/>
              <a:t>Logo</a:t>
            </a:r>
          </a:p>
        </p:txBody>
      </p:sp>
      <p:sp>
        <p:nvSpPr>
          <p:cNvPr id="45" name="Marcador de posición de imagen 39"/>
          <p:cNvSpPr>
            <a:spLocks noGrp="1"/>
          </p:cNvSpPr>
          <p:nvPr>
            <p:ph type="pic" sz="quarter" idx="33" hasCustomPrompt="1"/>
          </p:nvPr>
        </p:nvSpPr>
        <p:spPr>
          <a:xfrm>
            <a:off x="2263777" y="4254500"/>
            <a:ext cx="1282700" cy="12827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7F7F7F"/>
                </a:solidFill>
              </a:defRPr>
            </a:lvl1pPr>
          </a:lstStyle>
          <a:p>
            <a:r>
              <a:rPr lang="es-ES"/>
              <a:t>Logo</a:t>
            </a:r>
          </a:p>
        </p:txBody>
      </p:sp>
      <p:sp>
        <p:nvSpPr>
          <p:cNvPr id="46" name="Marcador de posición de imagen 39"/>
          <p:cNvSpPr>
            <a:spLocks noGrp="1"/>
          </p:cNvSpPr>
          <p:nvPr>
            <p:ph type="pic" sz="quarter" idx="34" hasCustomPrompt="1"/>
          </p:nvPr>
        </p:nvSpPr>
        <p:spPr>
          <a:xfrm>
            <a:off x="3968752" y="4254500"/>
            <a:ext cx="1282700" cy="12827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7F7F7F"/>
                </a:solidFill>
              </a:defRPr>
            </a:lvl1pPr>
          </a:lstStyle>
          <a:p>
            <a:r>
              <a:rPr lang="es-ES"/>
              <a:t>Logo</a:t>
            </a:r>
          </a:p>
        </p:txBody>
      </p:sp>
      <p:sp>
        <p:nvSpPr>
          <p:cNvPr id="47" name="Marcador de posición de imagen 39"/>
          <p:cNvSpPr>
            <a:spLocks noGrp="1"/>
          </p:cNvSpPr>
          <p:nvPr>
            <p:ph type="pic" sz="quarter" idx="35" hasCustomPrompt="1"/>
          </p:nvPr>
        </p:nvSpPr>
        <p:spPr>
          <a:xfrm>
            <a:off x="5673726" y="4254500"/>
            <a:ext cx="1282700" cy="12827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7F7F7F"/>
                </a:solidFill>
              </a:defRPr>
            </a:lvl1pPr>
          </a:lstStyle>
          <a:p>
            <a:r>
              <a:rPr lang="es-ES"/>
              <a:t>Logo</a:t>
            </a:r>
          </a:p>
        </p:txBody>
      </p:sp>
      <p:sp>
        <p:nvSpPr>
          <p:cNvPr id="16" name="CuadroTexto 15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1830795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/>
          <p:cNvSpPr/>
          <p:nvPr userDrawn="1"/>
        </p:nvSpPr>
        <p:spPr>
          <a:xfrm>
            <a:off x="749301" y="2171700"/>
            <a:ext cx="1193800" cy="1193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2" name="Elipse 11"/>
          <p:cNvSpPr/>
          <p:nvPr userDrawn="1"/>
        </p:nvSpPr>
        <p:spPr>
          <a:xfrm>
            <a:off x="2374902" y="2171700"/>
            <a:ext cx="1193800" cy="1193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3" name="Elipse 12"/>
          <p:cNvSpPr/>
          <p:nvPr userDrawn="1"/>
        </p:nvSpPr>
        <p:spPr>
          <a:xfrm>
            <a:off x="4000500" y="2171700"/>
            <a:ext cx="1193800" cy="1193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4" name="Elipse 13"/>
          <p:cNvSpPr/>
          <p:nvPr userDrawn="1"/>
        </p:nvSpPr>
        <p:spPr>
          <a:xfrm>
            <a:off x="5626101" y="2171700"/>
            <a:ext cx="1193800" cy="1193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5" name="Elipse 14"/>
          <p:cNvSpPr/>
          <p:nvPr userDrawn="1"/>
        </p:nvSpPr>
        <p:spPr>
          <a:xfrm>
            <a:off x="7251702" y="2171700"/>
            <a:ext cx="1193800" cy="1193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3" hasCustomPrompt="1"/>
          </p:nvPr>
        </p:nvSpPr>
        <p:spPr>
          <a:xfrm>
            <a:off x="768351" y="3460750"/>
            <a:ext cx="1155700" cy="3175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Calibri"/>
                <a:cs typeface="Calibri"/>
              </a:defRPr>
            </a:lvl1pPr>
          </a:lstStyle>
          <a:p>
            <a:pPr lvl="0"/>
            <a:r>
              <a:rPr lang="es-ES" sz="1600" b="1" i="0">
                <a:latin typeface="Calibri"/>
                <a:cs typeface="Calibri"/>
              </a:rPr>
              <a:t>Título</a:t>
            </a:r>
            <a:endParaRPr lang="es-ES"/>
          </a:p>
        </p:txBody>
      </p:sp>
      <p:sp>
        <p:nvSpPr>
          <p:cNvPr id="20" name="Marcador de texto 38"/>
          <p:cNvSpPr>
            <a:spLocks noGrp="1"/>
          </p:cNvSpPr>
          <p:nvPr>
            <p:ph type="body" sz="quarter" idx="17"/>
          </p:nvPr>
        </p:nvSpPr>
        <p:spPr>
          <a:xfrm>
            <a:off x="533401" y="3789363"/>
            <a:ext cx="1625600" cy="184626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21" name="Marcador de texto 18"/>
          <p:cNvSpPr>
            <a:spLocks noGrp="1"/>
          </p:cNvSpPr>
          <p:nvPr>
            <p:ph type="body" sz="quarter" idx="18" hasCustomPrompt="1"/>
          </p:nvPr>
        </p:nvSpPr>
        <p:spPr>
          <a:xfrm>
            <a:off x="2393952" y="3460750"/>
            <a:ext cx="1155700" cy="3175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Calibri"/>
                <a:cs typeface="Calibri"/>
              </a:defRPr>
            </a:lvl1pPr>
          </a:lstStyle>
          <a:p>
            <a:pPr lvl="0"/>
            <a:r>
              <a:rPr lang="es-ES" sz="1600" b="1" i="0">
                <a:latin typeface="Calibri"/>
                <a:cs typeface="Calibri"/>
              </a:rPr>
              <a:t>Título</a:t>
            </a:r>
            <a:endParaRPr lang="es-ES"/>
          </a:p>
        </p:txBody>
      </p:sp>
      <p:sp>
        <p:nvSpPr>
          <p:cNvPr id="22" name="Marcador de texto 38"/>
          <p:cNvSpPr>
            <a:spLocks noGrp="1"/>
          </p:cNvSpPr>
          <p:nvPr>
            <p:ph type="body" sz="quarter" idx="19"/>
          </p:nvPr>
        </p:nvSpPr>
        <p:spPr>
          <a:xfrm>
            <a:off x="2159002" y="3789363"/>
            <a:ext cx="1625600" cy="184626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23" name="Marcador de texto 18"/>
          <p:cNvSpPr>
            <a:spLocks noGrp="1"/>
          </p:cNvSpPr>
          <p:nvPr>
            <p:ph type="body" sz="quarter" idx="20" hasCustomPrompt="1"/>
          </p:nvPr>
        </p:nvSpPr>
        <p:spPr>
          <a:xfrm>
            <a:off x="4019550" y="3460750"/>
            <a:ext cx="1155700" cy="3175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Calibri"/>
                <a:cs typeface="Calibri"/>
              </a:defRPr>
            </a:lvl1pPr>
          </a:lstStyle>
          <a:p>
            <a:pPr lvl="0"/>
            <a:r>
              <a:rPr lang="es-ES" sz="1600" b="1" i="0">
                <a:latin typeface="Calibri"/>
                <a:cs typeface="Calibri"/>
              </a:rPr>
              <a:t>Título</a:t>
            </a:r>
            <a:endParaRPr lang="es-ES"/>
          </a:p>
        </p:txBody>
      </p:sp>
      <p:sp>
        <p:nvSpPr>
          <p:cNvPr id="24" name="Marcador de texto 38"/>
          <p:cNvSpPr>
            <a:spLocks noGrp="1"/>
          </p:cNvSpPr>
          <p:nvPr>
            <p:ph type="body" sz="quarter" idx="21"/>
          </p:nvPr>
        </p:nvSpPr>
        <p:spPr>
          <a:xfrm>
            <a:off x="3784600" y="3789363"/>
            <a:ext cx="1625600" cy="184626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25" name="Marcador de texto 18"/>
          <p:cNvSpPr>
            <a:spLocks noGrp="1"/>
          </p:cNvSpPr>
          <p:nvPr>
            <p:ph type="body" sz="quarter" idx="22" hasCustomPrompt="1"/>
          </p:nvPr>
        </p:nvSpPr>
        <p:spPr>
          <a:xfrm>
            <a:off x="5645151" y="3460750"/>
            <a:ext cx="1155700" cy="3175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Calibri"/>
                <a:cs typeface="Calibri"/>
              </a:defRPr>
            </a:lvl1pPr>
          </a:lstStyle>
          <a:p>
            <a:pPr lvl="0"/>
            <a:r>
              <a:rPr lang="es-ES" sz="1600" b="1" i="0">
                <a:latin typeface="Calibri"/>
                <a:cs typeface="Calibri"/>
              </a:rPr>
              <a:t>Título</a:t>
            </a:r>
            <a:endParaRPr lang="es-ES"/>
          </a:p>
        </p:txBody>
      </p:sp>
      <p:sp>
        <p:nvSpPr>
          <p:cNvPr id="26" name="Marcador de texto 38"/>
          <p:cNvSpPr>
            <a:spLocks noGrp="1"/>
          </p:cNvSpPr>
          <p:nvPr>
            <p:ph type="body" sz="quarter" idx="23"/>
          </p:nvPr>
        </p:nvSpPr>
        <p:spPr>
          <a:xfrm>
            <a:off x="5410201" y="3789363"/>
            <a:ext cx="1625600" cy="184626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27" name="Marcador de texto 18"/>
          <p:cNvSpPr>
            <a:spLocks noGrp="1"/>
          </p:cNvSpPr>
          <p:nvPr>
            <p:ph type="body" sz="quarter" idx="24" hasCustomPrompt="1"/>
          </p:nvPr>
        </p:nvSpPr>
        <p:spPr>
          <a:xfrm>
            <a:off x="7270752" y="3460750"/>
            <a:ext cx="1155700" cy="3175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Calibri"/>
                <a:cs typeface="Calibri"/>
              </a:defRPr>
            </a:lvl1pPr>
          </a:lstStyle>
          <a:p>
            <a:pPr lvl="0"/>
            <a:r>
              <a:rPr lang="es-ES" sz="1600" b="1" i="0">
                <a:latin typeface="Calibri"/>
                <a:cs typeface="Calibri"/>
              </a:rPr>
              <a:t>Título</a:t>
            </a:r>
            <a:endParaRPr lang="es-ES"/>
          </a:p>
        </p:txBody>
      </p:sp>
      <p:sp>
        <p:nvSpPr>
          <p:cNvPr id="28" name="Marcador de texto 38"/>
          <p:cNvSpPr>
            <a:spLocks noGrp="1"/>
          </p:cNvSpPr>
          <p:nvPr>
            <p:ph type="body" sz="quarter" idx="25"/>
          </p:nvPr>
        </p:nvSpPr>
        <p:spPr>
          <a:xfrm>
            <a:off x="7035802" y="3789363"/>
            <a:ext cx="1625600" cy="184626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31" name="Marcador de texto 2"/>
          <p:cNvSpPr>
            <a:spLocks noGrp="1"/>
          </p:cNvSpPr>
          <p:nvPr>
            <p:ph type="body" idx="26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33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34" name="Marcador de texto 18"/>
          <p:cNvSpPr>
            <a:spLocks noGrp="1"/>
          </p:cNvSpPr>
          <p:nvPr>
            <p:ph type="body" sz="quarter" idx="27" hasCustomPrompt="1"/>
          </p:nvPr>
        </p:nvSpPr>
        <p:spPr>
          <a:xfrm>
            <a:off x="768351" y="2673350"/>
            <a:ext cx="1155700" cy="209550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s-ES"/>
              <a:t>ÍCONO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28" hasCustomPrompt="1"/>
          </p:nvPr>
        </p:nvSpPr>
        <p:spPr>
          <a:xfrm>
            <a:off x="2393952" y="2673350"/>
            <a:ext cx="1155700" cy="209550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s-ES"/>
              <a:t>ÍCONO</a:t>
            </a:r>
          </a:p>
        </p:txBody>
      </p:sp>
      <p:sp>
        <p:nvSpPr>
          <p:cNvPr id="36" name="Marcador de texto 18"/>
          <p:cNvSpPr>
            <a:spLocks noGrp="1"/>
          </p:cNvSpPr>
          <p:nvPr>
            <p:ph type="body" sz="quarter" idx="29" hasCustomPrompt="1"/>
          </p:nvPr>
        </p:nvSpPr>
        <p:spPr>
          <a:xfrm>
            <a:off x="4019550" y="2673350"/>
            <a:ext cx="1155700" cy="209550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s-ES"/>
              <a:t>ÍCONO</a:t>
            </a:r>
          </a:p>
        </p:txBody>
      </p:sp>
      <p:sp>
        <p:nvSpPr>
          <p:cNvPr id="37" name="Marcador de texto 18"/>
          <p:cNvSpPr>
            <a:spLocks noGrp="1"/>
          </p:cNvSpPr>
          <p:nvPr>
            <p:ph type="body" sz="quarter" idx="30" hasCustomPrompt="1"/>
          </p:nvPr>
        </p:nvSpPr>
        <p:spPr>
          <a:xfrm>
            <a:off x="5638800" y="2673350"/>
            <a:ext cx="1155700" cy="209550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s-ES"/>
              <a:t>ÍCONO</a:t>
            </a:r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31" hasCustomPrompt="1"/>
          </p:nvPr>
        </p:nvSpPr>
        <p:spPr>
          <a:xfrm>
            <a:off x="7270752" y="2673350"/>
            <a:ext cx="1155700" cy="209550"/>
          </a:xfrm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s-ES"/>
              <a:t>ÍCONO</a:t>
            </a:r>
          </a:p>
        </p:txBody>
      </p:sp>
      <p:sp>
        <p:nvSpPr>
          <p:cNvPr id="32" name="CuadroTexto 31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39" name="Imagen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40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41" name="CuadroTexto 40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4049270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2032000"/>
            <a:ext cx="520700" cy="914400"/>
          </a:xfrm>
        </p:spPr>
        <p:txBody>
          <a:bodyPr>
            <a:noAutofit/>
          </a:bodyPr>
          <a:lstStyle>
            <a:lvl1pPr marL="0" indent="0">
              <a:buNone/>
              <a:defRPr sz="6600"/>
            </a:lvl1pPr>
          </a:lstStyle>
          <a:p>
            <a:pPr lvl="0"/>
            <a:r>
              <a:rPr lang="es-ES"/>
              <a:t>1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1066800" y="20574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2057400"/>
            <a:ext cx="3009900" cy="95250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Calibri Light"/>
                <a:cs typeface="Calibri Light"/>
              </a:defRPr>
            </a:lvl1pPr>
          </a:lstStyle>
          <a:p>
            <a:pPr lvl="0"/>
            <a:r>
              <a:rPr lang="es-ES_tradnl"/>
              <a:t>Texto Calibri 16PT – Haga clic para agregar texto</a:t>
            </a:r>
            <a:endParaRPr lang="es-ES"/>
          </a:p>
        </p:txBody>
      </p:sp>
      <p:sp>
        <p:nvSpPr>
          <p:cNvPr id="23" name="Marcador de texto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3429000"/>
            <a:ext cx="520700" cy="914400"/>
          </a:xfrm>
        </p:spPr>
        <p:txBody>
          <a:bodyPr>
            <a:noAutofit/>
          </a:bodyPr>
          <a:lstStyle>
            <a:lvl1pPr marL="0" indent="0">
              <a:buNone/>
              <a:defRPr sz="6600"/>
            </a:lvl1pPr>
          </a:lstStyle>
          <a:p>
            <a:pPr lvl="0"/>
            <a:r>
              <a:rPr lang="es-ES"/>
              <a:t>2</a:t>
            </a:r>
          </a:p>
        </p:txBody>
      </p:sp>
      <p:cxnSp>
        <p:nvCxnSpPr>
          <p:cNvPr id="24" name="Conector recto 23"/>
          <p:cNvCxnSpPr/>
          <p:nvPr userDrawn="1"/>
        </p:nvCxnSpPr>
        <p:spPr>
          <a:xfrm>
            <a:off x="1066800" y="34544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Marcador de texto 16"/>
          <p:cNvSpPr>
            <a:spLocks noGrp="1"/>
          </p:cNvSpPr>
          <p:nvPr>
            <p:ph type="body" sz="quarter" idx="16" hasCustomPrompt="1"/>
          </p:nvPr>
        </p:nvSpPr>
        <p:spPr>
          <a:xfrm>
            <a:off x="1270000" y="3454400"/>
            <a:ext cx="3009900" cy="95250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Calibri Light"/>
                <a:cs typeface="Calibri Light"/>
              </a:defRPr>
            </a:lvl1pPr>
          </a:lstStyle>
          <a:p>
            <a:pPr lvl="0"/>
            <a:r>
              <a:rPr lang="es-ES_tradnl"/>
              <a:t>Texto Calibri 16PT – Haga clic para agregar texto</a:t>
            </a:r>
            <a:endParaRPr lang="es-ES"/>
          </a:p>
        </p:txBody>
      </p:sp>
      <p:sp>
        <p:nvSpPr>
          <p:cNvPr id="26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1" y="4826000"/>
            <a:ext cx="520700" cy="914400"/>
          </a:xfrm>
        </p:spPr>
        <p:txBody>
          <a:bodyPr>
            <a:noAutofit/>
          </a:bodyPr>
          <a:lstStyle>
            <a:lvl1pPr marL="0" indent="0">
              <a:buNone/>
              <a:defRPr sz="6600"/>
            </a:lvl1pPr>
          </a:lstStyle>
          <a:p>
            <a:pPr lvl="0"/>
            <a:r>
              <a:rPr lang="es-ES"/>
              <a:t>3</a:t>
            </a:r>
          </a:p>
        </p:txBody>
      </p:sp>
      <p:cxnSp>
        <p:nvCxnSpPr>
          <p:cNvPr id="27" name="Conector recto 26"/>
          <p:cNvCxnSpPr/>
          <p:nvPr userDrawn="1"/>
        </p:nvCxnSpPr>
        <p:spPr>
          <a:xfrm>
            <a:off x="1066800" y="48514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Marcador de texto 16"/>
          <p:cNvSpPr>
            <a:spLocks noGrp="1"/>
          </p:cNvSpPr>
          <p:nvPr>
            <p:ph type="body" sz="quarter" idx="18" hasCustomPrompt="1"/>
          </p:nvPr>
        </p:nvSpPr>
        <p:spPr>
          <a:xfrm>
            <a:off x="1270000" y="4851400"/>
            <a:ext cx="3009900" cy="95250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Calibri Light"/>
                <a:cs typeface="Calibri Light"/>
              </a:defRPr>
            </a:lvl1pPr>
          </a:lstStyle>
          <a:p>
            <a:pPr lvl="0"/>
            <a:r>
              <a:rPr lang="es-ES_tradnl"/>
              <a:t>Texto Calibri 16PT – Haga clic para agregar texto</a:t>
            </a:r>
            <a:endParaRPr lang="es-ES"/>
          </a:p>
        </p:txBody>
      </p:sp>
      <p:sp>
        <p:nvSpPr>
          <p:cNvPr id="29" name="Marcador de texto 11"/>
          <p:cNvSpPr>
            <a:spLocks noGrp="1"/>
          </p:cNvSpPr>
          <p:nvPr>
            <p:ph type="body" sz="quarter" idx="19" hasCustomPrompt="1"/>
          </p:nvPr>
        </p:nvSpPr>
        <p:spPr>
          <a:xfrm>
            <a:off x="4864102" y="2032000"/>
            <a:ext cx="520700" cy="914400"/>
          </a:xfrm>
        </p:spPr>
        <p:txBody>
          <a:bodyPr>
            <a:noAutofit/>
          </a:bodyPr>
          <a:lstStyle>
            <a:lvl1pPr marL="0" indent="0">
              <a:buNone/>
              <a:defRPr sz="6600"/>
            </a:lvl1pPr>
          </a:lstStyle>
          <a:p>
            <a:pPr lvl="0"/>
            <a:r>
              <a:rPr lang="es-ES"/>
              <a:t>4</a:t>
            </a:r>
          </a:p>
        </p:txBody>
      </p:sp>
      <p:cxnSp>
        <p:nvCxnSpPr>
          <p:cNvPr id="30" name="Conector recto 29"/>
          <p:cNvCxnSpPr/>
          <p:nvPr userDrawn="1"/>
        </p:nvCxnSpPr>
        <p:spPr>
          <a:xfrm>
            <a:off x="5473700" y="20574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Marcador de texto 16"/>
          <p:cNvSpPr>
            <a:spLocks noGrp="1"/>
          </p:cNvSpPr>
          <p:nvPr>
            <p:ph type="body" sz="quarter" idx="20" hasCustomPrompt="1"/>
          </p:nvPr>
        </p:nvSpPr>
        <p:spPr>
          <a:xfrm>
            <a:off x="5676900" y="2057400"/>
            <a:ext cx="3009900" cy="95250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Calibri Light"/>
                <a:cs typeface="Calibri Light"/>
              </a:defRPr>
            </a:lvl1pPr>
          </a:lstStyle>
          <a:p>
            <a:pPr lvl="0"/>
            <a:r>
              <a:rPr lang="es-ES_tradnl"/>
              <a:t>Texto Calibri 16PT – Haga clic para agregar texto</a:t>
            </a:r>
            <a:endParaRPr lang="es-ES"/>
          </a:p>
        </p:txBody>
      </p:sp>
      <p:sp>
        <p:nvSpPr>
          <p:cNvPr id="32" name="Marcador de texto 11"/>
          <p:cNvSpPr>
            <a:spLocks noGrp="1"/>
          </p:cNvSpPr>
          <p:nvPr>
            <p:ph type="body" sz="quarter" idx="21" hasCustomPrompt="1"/>
          </p:nvPr>
        </p:nvSpPr>
        <p:spPr>
          <a:xfrm>
            <a:off x="4864102" y="3429000"/>
            <a:ext cx="520700" cy="914400"/>
          </a:xfrm>
        </p:spPr>
        <p:txBody>
          <a:bodyPr>
            <a:noAutofit/>
          </a:bodyPr>
          <a:lstStyle>
            <a:lvl1pPr marL="0" indent="0">
              <a:buNone/>
              <a:defRPr sz="6600"/>
            </a:lvl1pPr>
          </a:lstStyle>
          <a:p>
            <a:pPr lvl="0"/>
            <a:r>
              <a:rPr lang="es-ES"/>
              <a:t>5</a:t>
            </a:r>
          </a:p>
        </p:txBody>
      </p:sp>
      <p:cxnSp>
        <p:nvCxnSpPr>
          <p:cNvPr id="33" name="Conector recto 32"/>
          <p:cNvCxnSpPr/>
          <p:nvPr userDrawn="1"/>
        </p:nvCxnSpPr>
        <p:spPr>
          <a:xfrm>
            <a:off x="5473700" y="34544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Marcador de texto 16"/>
          <p:cNvSpPr>
            <a:spLocks noGrp="1"/>
          </p:cNvSpPr>
          <p:nvPr>
            <p:ph type="body" sz="quarter" idx="22" hasCustomPrompt="1"/>
          </p:nvPr>
        </p:nvSpPr>
        <p:spPr>
          <a:xfrm>
            <a:off x="5676900" y="3454400"/>
            <a:ext cx="3009900" cy="95250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Calibri Light"/>
                <a:cs typeface="Calibri Light"/>
              </a:defRPr>
            </a:lvl1pPr>
          </a:lstStyle>
          <a:p>
            <a:pPr lvl="0"/>
            <a:r>
              <a:rPr lang="es-ES_tradnl"/>
              <a:t>Texto Calibri 16PT – Haga clic para agregar texto</a:t>
            </a:r>
            <a:endParaRPr lang="es-ES"/>
          </a:p>
        </p:txBody>
      </p:sp>
      <p:sp>
        <p:nvSpPr>
          <p:cNvPr id="35" name="Marcador de texto 11"/>
          <p:cNvSpPr>
            <a:spLocks noGrp="1"/>
          </p:cNvSpPr>
          <p:nvPr>
            <p:ph type="body" sz="quarter" idx="23" hasCustomPrompt="1"/>
          </p:nvPr>
        </p:nvSpPr>
        <p:spPr>
          <a:xfrm>
            <a:off x="4864102" y="4826000"/>
            <a:ext cx="520700" cy="914400"/>
          </a:xfrm>
        </p:spPr>
        <p:txBody>
          <a:bodyPr>
            <a:noAutofit/>
          </a:bodyPr>
          <a:lstStyle>
            <a:lvl1pPr marL="0" indent="0">
              <a:buNone/>
              <a:defRPr sz="6600"/>
            </a:lvl1pPr>
          </a:lstStyle>
          <a:p>
            <a:pPr lvl="0"/>
            <a:r>
              <a:rPr lang="es-ES"/>
              <a:t>6</a:t>
            </a:r>
          </a:p>
        </p:txBody>
      </p:sp>
      <p:cxnSp>
        <p:nvCxnSpPr>
          <p:cNvPr id="36" name="Conector recto 35"/>
          <p:cNvCxnSpPr/>
          <p:nvPr userDrawn="1"/>
        </p:nvCxnSpPr>
        <p:spPr>
          <a:xfrm>
            <a:off x="5473700" y="4851400"/>
            <a:ext cx="0" cy="121920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Marcador de texto 16"/>
          <p:cNvSpPr>
            <a:spLocks noGrp="1"/>
          </p:cNvSpPr>
          <p:nvPr>
            <p:ph type="body" sz="quarter" idx="24" hasCustomPrompt="1"/>
          </p:nvPr>
        </p:nvSpPr>
        <p:spPr>
          <a:xfrm>
            <a:off x="5676900" y="4851400"/>
            <a:ext cx="3009900" cy="952500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latin typeface="Calibri Light"/>
                <a:cs typeface="Calibri Light"/>
              </a:defRPr>
            </a:lvl1pPr>
          </a:lstStyle>
          <a:p>
            <a:pPr lvl="0"/>
            <a:r>
              <a:rPr lang="es-ES_tradnl"/>
              <a:t>Texto Calibri 16PT – Haga clic para agregar texto</a:t>
            </a:r>
            <a:endParaRPr lang="es-ES"/>
          </a:p>
        </p:txBody>
      </p:sp>
      <p:sp>
        <p:nvSpPr>
          <p:cNvPr id="39" name="Marcador de texto 2"/>
          <p:cNvSpPr>
            <a:spLocks noGrp="1"/>
          </p:cNvSpPr>
          <p:nvPr>
            <p:ph type="body" idx="25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4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41" name="CuadroTexto 40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43" name="Imagen 4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44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45" name="CuadroTexto 44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188258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pt_b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963613" y="2068513"/>
            <a:ext cx="7130520" cy="838200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cap="none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s-ES"/>
              <a:t>TITULO CALIBRI 36PT </a:t>
            </a:r>
            <a:br>
              <a:rPr lang="es-ES"/>
            </a:br>
            <a:r>
              <a:rPr lang="es-ES"/>
              <a:t>MÁXIMO DE DOS LÍNEAS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963613" y="3192467"/>
            <a:ext cx="7130520" cy="344487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18PT REGULAR</a:t>
            </a:r>
          </a:p>
        </p:txBody>
      </p:sp>
      <p:cxnSp>
        <p:nvCxnSpPr>
          <p:cNvPr id="9" name="Conector recto 8"/>
          <p:cNvCxnSpPr/>
          <p:nvPr userDrawn="1"/>
        </p:nvCxnSpPr>
        <p:spPr>
          <a:xfrm>
            <a:off x="1079502" y="3149600"/>
            <a:ext cx="984250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>
            <a:outerShdw dist="20000" dir="5400000" sx="0" sy="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1079502" y="3149600"/>
            <a:ext cx="98425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>
            <a:outerShdw dist="20000" dir="5400000" sx="0" sy="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229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ipse 12"/>
          <p:cNvSpPr/>
          <p:nvPr userDrawn="1"/>
        </p:nvSpPr>
        <p:spPr>
          <a:xfrm>
            <a:off x="1037168" y="3746503"/>
            <a:ext cx="135467" cy="1354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4" name="Elipse 13"/>
          <p:cNvSpPr/>
          <p:nvPr userDrawn="1"/>
        </p:nvSpPr>
        <p:spPr>
          <a:xfrm>
            <a:off x="2451101" y="3746503"/>
            <a:ext cx="135467" cy="1354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5" name="Elipse 14"/>
          <p:cNvSpPr/>
          <p:nvPr userDrawn="1"/>
        </p:nvSpPr>
        <p:spPr>
          <a:xfrm>
            <a:off x="3865034" y="3746503"/>
            <a:ext cx="135467" cy="1354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6" name="Elipse 15"/>
          <p:cNvSpPr/>
          <p:nvPr userDrawn="1"/>
        </p:nvSpPr>
        <p:spPr>
          <a:xfrm>
            <a:off x="5278967" y="3746503"/>
            <a:ext cx="135467" cy="1354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7" name="Elipse 16"/>
          <p:cNvSpPr/>
          <p:nvPr userDrawn="1"/>
        </p:nvSpPr>
        <p:spPr>
          <a:xfrm>
            <a:off x="6692900" y="3746503"/>
            <a:ext cx="135467" cy="1354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8" name="Elipse 17"/>
          <p:cNvSpPr/>
          <p:nvPr userDrawn="1"/>
        </p:nvSpPr>
        <p:spPr>
          <a:xfrm>
            <a:off x="8106835" y="3746503"/>
            <a:ext cx="135467" cy="1354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cxnSp>
        <p:nvCxnSpPr>
          <p:cNvPr id="20" name="Conector recto 19"/>
          <p:cNvCxnSpPr>
            <a:stCxn id="13" idx="2"/>
            <a:endCxn id="18" idx="6"/>
          </p:cNvCxnSpPr>
          <p:nvPr userDrawn="1"/>
        </p:nvCxnSpPr>
        <p:spPr>
          <a:xfrm>
            <a:off x="1037166" y="3814233"/>
            <a:ext cx="7205134" cy="0"/>
          </a:xfrm>
          <a:prstGeom prst="line">
            <a:avLst/>
          </a:prstGeom>
          <a:ln w="9525" cmpd="sng"/>
          <a:effectLst>
            <a:innerShdw dir="13500000">
              <a:srgbClr val="000000"/>
            </a:inn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Marcador de texto 28"/>
          <p:cNvSpPr>
            <a:spLocks noGrp="1"/>
          </p:cNvSpPr>
          <p:nvPr>
            <p:ph type="body" sz="quarter" idx="11" hasCustomPrompt="1"/>
          </p:nvPr>
        </p:nvSpPr>
        <p:spPr>
          <a:xfrm>
            <a:off x="596902" y="3246968"/>
            <a:ext cx="1022774" cy="330200"/>
          </a:xfrm>
        </p:spPr>
        <p:txBody>
          <a:bodyPr>
            <a:normAutofit/>
          </a:bodyPr>
          <a:lstStyle>
            <a:lvl1pPr marL="0" indent="0" algn="ctr">
              <a:buNone/>
              <a:defRPr sz="1600" b="1" i="0">
                <a:latin typeface="Calibri"/>
                <a:cs typeface="Calibri"/>
              </a:defRPr>
            </a:lvl1pPr>
          </a:lstStyle>
          <a:p>
            <a:pPr lvl="0"/>
            <a:r>
              <a:rPr lang="es-ES" sz="1600"/>
              <a:t>TIMELINE</a:t>
            </a:r>
            <a:endParaRPr lang="es-ES"/>
          </a:p>
        </p:txBody>
      </p:sp>
      <p:sp>
        <p:nvSpPr>
          <p:cNvPr id="30" name="Marcador de texto 28"/>
          <p:cNvSpPr>
            <a:spLocks noGrp="1"/>
          </p:cNvSpPr>
          <p:nvPr>
            <p:ph type="body" sz="quarter" idx="12" hasCustomPrompt="1"/>
          </p:nvPr>
        </p:nvSpPr>
        <p:spPr>
          <a:xfrm>
            <a:off x="2003212" y="4135970"/>
            <a:ext cx="1022774" cy="330200"/>
          </a:xfrm>
        </p:spPr>
        <p:txBody>
          <a:bodyPr>
            <a:normAutofit/>
          </a:bodyPr>
          <a:lstStyle>
            <a:lvl1pPr marL="0" indent="0" algn="ctr">
              <a:buNone/>
              <a:defRPr sz="1600" b="1" i="0">
                <a:latin typeface="Calibri"/>
                <a:cs typeface="Calibri"/>
              </a:defRPr>
            </a:lvl1pPr>
          </a:lstStyle>
          <a:p>
            <a:pPr lvl="0"/>
            <a:r>
              <a:rPr lang="es-ES" sz="1600"/>
              <a:t>TIMELINE</a:t>
            </a:r>
            <a:endParaRPr lang="es-ES"/>
          </a:p>
        </p:txBody>
      </p:sp>
      <p:sp>
        <p:nvSpPr>
          <p:cNvPr id="31" name="Marcador de texto 28"/>
          <p:cNvSpPr>
            <a:spLocks noGrp="1"/>
          </p:cNvSpPr>
          <p:nvPr>
            <p:ph type="body" sz="quarter" idx="13" hasCustomPrompt="1"/>
          </p:nvPr>
        </p:nvSpPr>
        <p:spPr>
          <a:xfrm>
            <a:off x="3417145" y="3246968"/>
            <a:ext cx="1022774" cy="330200"/>
          </a:xfrm>
        </p:spPr>
        <p:txBody>
          <a:bodyPr>
            <a:normAutofit/>
          </a:bodyPr>
          <a:lstStyle>
            <a:lvl1pPr marL="0" indent="0" algn="ctr">
              <a:buNone/>
              <a:defRPr sz="1600" b="1" i="0">
                <a:latin typeface="Calibri"/>
                <a:cs typeface="Calibri"/>
              </a:defRPr>
            </a:lvl1pPr>
          </a:lstStyle>
          <a:p>
            <a:pPr lvl="0"/>
            <a:r>
              <a:rPr lang="es-ES" sz="1600"/>
              <a:t>TIMELINE</a:t>
            </a:r>
            <a:endParaRPr lang="es-ES"/>
          </a:p>
        </p:txBody>
      </p:sp>
      <p:sp>
        <p:nvSpPr>
          <p:cNvPr id="32" name="Marcador de texto 28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77" y="3246968"/>
            <a:ext cx="1022774" cy="330200"/>
          </a:xfrm>
        </p:spPr>
        <p:txBody>
          <a:bodyPr>
            <a:normAutofit/>
          </a:bodyPr>
          <a:lstStyle>
            <a:lvl1pPr marL="0" indent="0" algn="ctr">
              <a:buNone/>
              <a:defRPr sz="1600" b="1" i="0">
                <a:latin typeface="Calibri"/>
                <a:cs typeface="Calibri"/>
              </a:defRPr>
            </a:lvl1pPr>
          </a:lstStyle>
          <a:p>
            <a:pPr lvl="0"/>
            <a:r>
              <a:rPr lang="es-ES" sz="1600"/>
              <a:t>TIMELINE</a:t>
            </a:r>
            <a:endParaRPr lang="es-ES"/>
          </a:p>
        </p:txBody>
      </p:sp>
      <p:sp>
        <p:nvSpPr>
          <p:cNvPr id="34" name="Marcador de texto 28"/>
          <p:cNvSpPr>
            <a:spLocks noGrp="1"/>
          </p:cNvSpPr>
          <p:nvPr>
            <p:ph type="body" sz="quarter" idx="15" hasCustomPrompt="1"/>
          </p:nvPr>
        </p:nvSpPr>
        <p:spPr>
          <a:xfrm>
            <a:off x="4831078" y="4119035"/>
            <a:ext cx="1022774" cy="330200"/>
          </a:xfrm>
        </p:spPr>
        <p:txBody>
          <a:bodyPr>
            <a:normAutofit/>
          </a:bodyPr>
          <a:lstStyle>
            <a:lvl1pPr marL="0" indent="0" algn="ctr">
              <a:buNone/>
              <a:defRPr sz="1600" b="1" i="0">
                <a:latin typeface="Calibri"/>
                <a:cs typeface="Calibri"/>
              </a:defRPr>
            </a:lvl1pPr>
          </a:lstStyle>
          <a:p>
            <a:pPr lvl="0"/>
            <a:r>
              <a:rPr lang="es-ES" sz="1600"/>
              <a:t>TIMELINE</a:t>
            </a:r>
            <a:endParaRPr lang="es-ES"/>
          </a:p>
        </p:txBody>
      </p:sp>
      <p:sp>
        <p:nvSpPr>
          <p:cNvPr id="35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7654717" y="4119035"/>
            <a:ext cx="1022774" cy="330200"/>
          </a:xfrm>
        </p:spPr>
        <p:txBody>
          <a:bodyPr>
            <a:normAutofit/>
          </a:bodyPr>
          <a:lstStyle>
            <a:lvl1pPr marL="0" indent="0" algn="ctr">
              <a:buNone/>
              <a:defRPr sz="1600" b="1" i="0">
                <a:latin typeface="Calibri"/>
                <a:cs typeface="Calibri"/>
              </a:defRPr>
            </a:lvl1pPr>
          </a:lstStyle>
          <a:p>
            <a:pPr lvl="0"/>
            <a:r>
              <a:rPr lang="es-ES" sz="1600"/>
              <a:t>TIMELINE</a:t>
            </a:r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7"/>
          </p:nvPr>
        </p:nvSpPr>
        <p:spPr>
          <a:xfrm>
            <a:off x="508001" y="4135970"/>
            <a:ext cx="1193801" cy="184626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44" name="Marcador de texto 38"/>
          <p:cNvSpPr>
            <a:spLocks noGrp="1"/>
          </p:cNvSpPr>
          <p:nvPr>
            <p:ph type="body" sz="quarter" idx="18"/>
          </p:nvPr>
        </p:nvSpPr>
        <p:spPr>
          <a:xfrm>
            <a:off x="3331633" y="4135970"/>
            <a:ext cx="1193801" cy="184626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45" name="Marcador de texto 38"/>
          <p:cNvSpPr>
            <a:spLocks noGrp="1"/>
          </p:cNvSpPr>
          <p:nvPr>
            <p:ph type="body" sz="quarter" idx="19"/>
          </p:nvPr>
        </p:nvSpPr>
        <p:spPr>
          <a:xfrm>
            <a:off x="6167966" y="4135970"/>
            <a:ext cx="1193801" cy="184626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46" name="Marcador de texto 38"/>
          <p:cNvSpPr>
            <a:spLocks noGrp="1"/>
          </p:cNvSpPr>
          <p:nvPr>
            <p:ph type="body" sz="quarter" idx="20"/>
          </p:nvPr>
        </p:nvSpPr>
        <p:spPr>
          <a:xfrm>
            <a:off x="1900767" y="1730906"/>
            <a:ext cx="1193801" cy="184626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47" name="Marcador de texto 38"/>
          <p:cNvSpPr>
            <a:spLocks noGrp="1"/>
          </p:cNvSpPr>
          <p:nvPr>
            <p:ph type="body" sz="quarter" idx="21"/>
          </p:nvPr>
        </p:nvSpPr>
        <p:spPr>
          <a:xfrm>
            <a:off x="4728633" y="1730906"/>
            <a:ext cx="1193801" cy="184626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48" name="Marcador de texto 38"/>
          <p:cNvSpPr>
            <a:spLocks noGrp="1"/>
          </p:cNvSpPr>
          <p:nvPr>
            <p:ph type="body" sz="quarter" idx="22"/>
          </p:nvPr>
        </p:nvSpPr>
        <p:spPr>
          <a:xfrm>
            <a:off x="7581901" y="1730906"/>
            <a:ext cx="1193801" cy="184626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33" name="Marcador de texto 2"/>
          <p:cNvSpPr>
            <a:spLocks noGrp="1"/>
          </p:cNvSpPr>
          <p:nvPr>
            <p:ph type="body" idx="25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36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26" name="CuadroTexto 25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28" name="Imagen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37" name="Marcador de número de diapositiva 5"/>
          <p:cNvSpPr>
            <a:spLocks noGrp="1"/>
          </p:cNvSpPr>
          <p:nvPr>
            <p:ph type="sldNum" sz="quarter" idx="26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38" name="CuadroTexto 37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3917746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29871"/>
            <a:ext cx="8229600" cy="389731"/>
          </a:xfrm>
        </p:spPr>
        <p:txBody>
          <a:bodyPr>
            <a:normAutofit/>
          </a:bodyPr>
          <a:lstStyle>
            <a:lvl1pPr>
              <a:defRPr sz="4000" b="1" i="0">
                <a:latin typeface="Calibri"/>
                <a:cs typeface="Calibri"/>
              </a:defRPr>
            </a:lvl1pPr>
          </a:lstStyle>
          <a:p>
            <a:r>
              <a:rPr lang="es-ES_tradnl"/>
              <a:t>¿Preguntas?</a:t>
            </a:r>
            <a:endParaRPr lang="es-ES"/>
          </a:p>
        </p:txBody>
      </p:sp>
      <p:pic>
        <p:nvPicPr>
          <p:cNvPr id="13" name="Imagen 12" descr="iconos_-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56" y="2032000"/>
            <a:ext cx="1770888" cy="1743456"/>
          </a:xfrm>
          <a:prstGeom prst="rect">
            <a:avLst/>
          </a:prstGeom>
        </p:spPr>
      </p:pic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2" name="CuadroTexto 11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1775462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29871"/>
            <a:ext cx="8229600" cy="389731"/>
          </a:xfrm>
        </p:spPr>
        <p:txBody>
          <a:bodyPr>
            <a:noAutofit/>
          </a:bodyPr>
          <a:lstStyle>
            <a:lvl1pPr>
              <a:defRPr sz="3400" b="1" i="0">
                <a:latin typeface="Calibri"/>
                <a:cs typeface="Calibri"/>
              </a:defRPr>
            </a:lvl1pPr>
          </a:lstStyle>
          <a:p>
            <a:r>
              <a:rPr lang="es-ES_tradnl"/>
              <a:t>Intermedio</a:t>
            </a:r>
            <a:endParaRPr lang="es-ES"/>
          </a:p>
        </p:txBody>
      </p:sp>
      <p:pic>
        <p:nvPicPr>
          <p:cNvPr id="10" name="Imagen 9" descr="iconos_-2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2374900"/>
            <a:ext cx="1993392" cy="1584960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3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2292347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idx="26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5" name="Marcador de SmartArt 14"/>
          <p:cNvSpPr>
            <a:spLocks noGrp="1"/>
          </p:cNvSpPr>
          <p:nvPr>
            <p:ph type="dgm" sz="quarter" idx="27"/>
          </p:nvPr>
        </p:nvSpPr>
        <p:spPr>
          <a:xfrm>
            <a:off x="457200" y="1540934"/>
            <a:ext cx="8229600" cy="4224866"/>
          </a:xfrm>
        </p:spPr>
        <p:txBody>
          <a:bodyPr/>
          <a:lstStyle/>
          <a:p>
            <a:endParaRPr lang="es-ES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>
          <a:xfrm>
            <a:off x="457200" y="5765800"/>
            <a:ext cx="8229600" cy="35560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3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1088304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esqu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idx="26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1" name="Marcador de SmartArt 14"/>
          <p:cNvSpPr>
            <a:spLocks noGrp="1"/>
          </p:cNvSpPr>
          <p:nvPr>
            <p:ph type="dgm" sz="quarter" idx="27"/>
          </p:nvPr>
        </p:nvSpPr>
        <p:spPr>
          <a:xfrm>
            <a:off x="457200" y="1540934"/>
            <a:ext cx="8229600" cy="4224866"/>
          </a:xfrm>
        </p:spPr>
        <p:txBody>
          <a:bodyPr/>
          <a:lstStyle/>
          <a:p>
            <a:endParaRPr lang="es-ES"/>
          </a:p>
        </p:txBody>
      </p:sp>
      <p:sp>
        <p:nvSpPr>
          <p:cNvPr id="12" name="Marcador de texto 15"/>
          <p:cNvSpPr>
            <a:spLocks noGrp="1"/>
          </p:cNvSpPr>
          <p:nvPr>
            <p:ph type="body" sz="quarter" idx="15"/>
          </p:nvPr>
        </p:nvSpPr>
        <p:spPr>
          <a:xfrm>
            <a:off x="457200" y="5765800"/>
            <a:ext cx="8229600" cy="35560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6" name="CuadroTexto 15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2191491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/>
          <p:cNvSpPr>
            <a:spLocks noGrp="1"/>
          </p:cNvSpPr>
          <p:nvPr>
            <p:ph type="body" sz="quarter" idx="24" hasCustomPrompt="1"/>
          </p:nvPr>
        </p:nvSpPr>
        <p:spPr>
          <a:xfrm>
            <a:off x="5988050" y="1535113"/>
            <a:ext cx="2698750" cy="4572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_tradnl"/>
              <a:t>Texto Calibri 18PT – Haga clic para agregar textos.</a:t>
            </a:r>
          </a:p>
        </p:txBody>
      </p:sp>
      <p:sp>
        <p:nvSpPr>
          <p:cNvPr id="20" name="Marcador de gráfico 19"/>
          <p:cNvSpPr>
            <a:spLocks noGrp="1"/>
          </p:cNvSpPr>
          <p:nvPr>
            <p:ph type="chart" sz="quarter" idx="25"/>
          </p:nvPr>
        </p:nvSpPr>
        <p:spPr>
          <a:xfrm>
            <a:off x="457200" y="1540934"/>
            <a:ext cx="5346700" cy="457200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2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6" name="CuadroTexto 15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2786222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gráfico 16"/>
          <p:cNvSpPr>
            <a:spLocks noGrp="1"/>
          </p:cNvSpPr>
          <p:nvPr>
            <p:ph type="chart" sz="quarter" idx="24"/>
          </p:nvPr>
        </p:nvSpPr>
        <p:spPr>
          <a:xfrm>
            <a:off x="457200" y="1540934"/>
            <a:ext cx="8229600" cy="4580466"/>
          </a:xfrm>
        </p:spPr>
        <p:txBody>
          <a:bodyPr/>
          <a:lstStyle/>
          <a:p>
            <a:endParaRPr lang="es-E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9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4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6" name="CuadroTexto 15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2283347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gráfico 16"/>
          <p:cNvSpPr>
            <a:spLocks noGrp="1"/>
          </p:cNvSpPr>
          <p:nvPr>
            <p:ph type="chart" sz="quarter" idx="24"/>
          </p:nvPr>
        </p:nvSpPr>
        <p:spPr>
          <a:xfrm>
            <a:off x="457200" y="1540938"/>
            <a:ext cx="8229600" cy="4224863"/>
          </a:xfrm>
        </p:spPr>
        <p:txBody>
          <a:bodyPr/>
          <a:lstStyle/>
          <a:p>
            <a:endParaRPr lang="es-ES"/>
          </a:p>
        </p:txBody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3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5" name="Marcador de texto 15"/>
          <p:cNvSpPr>
            <a:spLocks noGrp="1"/>
          </p:cNvSpPr>
          <p:nvPr>
            <p:ph type="body" sz="quarter" idx="15"/>
          </p:nvPr>
        </p:nvSpPr>
        <p:spPr>
          <a:xfrm>
            <a:off x="457200" y="5765797"/>
            <a:ext cx="8229600" cy="35560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7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8" name="CuadroTexto 17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6677145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gráfico 11"/>
          <p:cNvSpPr>
            <a:spLocks noGrp="1"/>
          </p:cNvSpPr>
          <p:nvPr>
            <p:ph type="chart" sz="quarter" idx="24"/>
          </p:nvPr>
        </p:nvSpPr>
        <p:spPr>
          <a:xfrm>
            <a:off x="457202" y="1540934"/>
            <a:ext cx="2598271" cy="4224858"/>
          </a:xfrm>
        </p:spPr>
        <p:txBody>
          <a:bodyPr/>
          <a:lstStyle/>
          <a:p>
            <a:endParaRPr lang="es-ES"/>
          </a:p>
        </p:txBody>
      </p:sp>
      <p:sp>
        <p:nvSpPr>
          <p:cNvPr id="13" name="Marcador de gráfico 11"/>
          <p:cNvSpPr>
            <a:spLocks noGrp="1"/>
          </p:cNvSpPr>
          <p:nvPr>
            <p:ph type="chart" sz="quarter" idx="25"/>
          </p:nvPr>
        </p:nvSpPr>
        <p:spPr>
          <a:xfrm>
            <a:off x="3276602" y="1540934"/>
            <a:ext cx="2598271" cy="4224858"/>
          </a:xfrm>
        </p:spPr>
        <p:txBody>
          <a:bodyPr/>
          <a:lstStyle/>
          <a:p>
            <a:endParaRPr lang="es-ES"/>
          </a:p>
        </p:txBody>
      </p:sp>
      <p:sp>
        <p:nvSpPr>
          <p:cNvPr id="14" name="Marcador de gráfico 11"/>
          <p:cNvSpPr>
            <a:spLocks noGrp="1"/>
          </p:cNvSpPr>
          <p:nvPr>
            <p:ph type="chart" sz="quarter" idx="26"/>
          </p:nvPr>
        </p:nvSpPr>
        <p:spPr>
          <a:xfrm>
            <a:off x="6096002" y="1540934"/>
            <a:ext cx="2598271" cy="4224858"/>
          </a:xfrm>
        </p:spPr>
        <p:txBody>
          <a:bodyPr/>
          <a:lstStyle/>
          <a:p>
            <a:endParaRPr lang="es-ES"/>
          </a:p>
        </p:txBody>
      </p:sp>
      <p:sp>
        <p:nvSpPr>
          <p:cNvPr id="15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8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9" name="Marcador de texto 15"/>
          <p:cNvSpPr>
            <a:spLocks noGrp="1"/>
          </p:cNvSpPr>
          <p:nvPr>
            <p:ph type="body" sz="quarter" idx="15"/>
          </p:nvPr>
        </p:nvSpPr>
        <p:spPr>
          <a:xfrm>
            <a:off x="457202" y="5765792"/>
            <a:ext cx="8237071" cy="35560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16" name="CuadroTexto 15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20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21" name="CuadroTexto 20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35003292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1" name="Marcador de tabla 11"/>
          <p:cNvSpPr>
            <a:spLocks noGrp="1"/>
          </p:cNvSpPr>
          <p:nvPr>
            <p:ph type="tbl" sz="quarter" idx="14"/>
          </p:nvPr>
        </p:nvSpPr>
        <p:spPr>
          <a:xfrm>
            <a:off x="457200" y="1540934"/>
            <a:ext cx="5156200" cy="45804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5829300" y="1540934"/>
            <a:ext cx="2857500" cy="458046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Texto Calibri 18PT – Haga clic para agregar textos.</a:t>
            </a:r>
          </a:p>
          <a:p>
            <a:pPr lvl="0"/>
            <a:endParaRPr lang="es-ES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6" name="CuadroTexto 15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52914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black_portada_capitul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-1-03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51" y="9003"/>
            <a:ext cx="9362507" cy="6839999"/>
          </a:xfrm>
          <a:prstGeom prst="rect">
            <a:avLst/>
          </a:prstGeom>
        </p:spPr>
      </p:pic>
      <p:sp>
        <p:nvSpPr>
          <p:cNvPr id="2" name="Rectángulo 1"/>
          <p:cNvSpPr/>
          <p:nvPr userDrawn="1"/>
        </p:nvSpPr>
        <p:spPr>
          <a:xfrm>
            <a:off x="-109251" y="2374900"/>
            <a:ext cx="9362507" cy="160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0" i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01_portada_capitulo</a:t>
            </a:r>
            <a:endParaRPr lang="es-ES" sz="1800"/>
          </a:p>
        </p:txBody>
      </p:sp>
      <p:sp>
        <p:nvSpPr>
          <p:cNvPr id="7" name="Título 5"/>
          <p:cNvSpPr>
            <a:spLocks noGrp="1"/>
          </p:cNvSpPr>
          <p:nvPr>
            <p:ph type="ctrTitle" hasCustomPrompt="1"/>
          </p:nvPr>
        </p:nvSpPr>
        <p:spPr>
          <a:xfrm>
            <a:off x="1660527" y="2480734"/>
            <a:ext cx="5822950" cy="930804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108000" tIns="93600" anchor="ctr"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TITULO CALIBRI 24 PT – CLIC PARA MODIFICAR</a:t>
            </a:r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943100" y="3398841"/>
            <a:ext cx="5257800" cy="423863"/>
          </a:xfrm>
          <a:solidFill>
            <a:srgbClr val="262626"/>
          </a:solidFill>
          <a:ln w="3175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CALIBRI 18PT REGULAR</a:t>
            </a:r>
            <a:endParaRPr lang="es-ES"/>
          </a:p>
        </p:txBody>
      </p:sp>
      <p:sp>
        <p:nvSpPr>
          <p:cNvPr id="9" name="Rectángulo 8"/>
          <p:cNvSpPr/>
          <p:nvPr userDrawn="1"/>
        </p:nvSpPr>
        <p:spPr>
          <a:xfrm>
            <a:off x="-109251" y="-266700"/>
            <a:ext cx="9362507" cy="26416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17665560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2" name="Marcador de tabla 11"/>
          <p:cNvSpPr>
            <a:spLocks noGrp="1"/>
          </p:cNvSpPr>
          <p:nvPr>
            <p:ph type="tbl" sz="quarter" idx="14"/>
          </p:nvPr>
        </p:nvSpPr>
        <p:spPr>
          <a:xfrm>
            <a:off x="457200" y="1540937"/>
            <a:ext cx="8229600" cy="42248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>
          <a:xfrm>
            <a:off x="457200" y="5765797"/>
            <a:ext cx="8229600" cy="35560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alibri Ligh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4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5" name="CuadroTexto 14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362867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1" name="Marcador de tabla 11"/>
          <p:cNvSpPr>
            <a:spLocks noGrp="1"/>
          </p:cNvSpPr>
          <p:nvPr>
            <p:ph type="tbl" sz="quarter" idx="14"/>
          </p:nvPr>
        </p:nvSpPr>
        <p:spPr>
          <a:xfrm>
            <a:off x="457203" y="1540936"/>
            <a:ext cx="4066099" cy="45804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/>
          </a:p>
        </p:txBody>
      </p:sp>
      <p:sp>
        <p:nvSpPr>
          <p:cNvPr id="14" name="Marcador de tabla 11"/>
          <p:cNvSpPr>
            <a:spLocks noGrp="1"/>
          </p:cNvSpPr>
          <p:nvPr>
            <p:ph type="tbl" sz="quarter" idx="15"/>
          </p:nvPr>
        </p:nvSpPr>
        <p:spPr>
          <a:xfrm>
            <a:off x="4620703" y="1540936"/>
            <a:ext cx="4066099" cy="45804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6" name="CuadroTexto 15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22501795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_mapa_imagen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1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0" y="1545166"/>
            <a:ext cx="4495800" cy="5004458"/>
          </a:xfrm>
        </p:spPr>
        <p:txBody>
          <a:bodyPr/>
          <a:lstStyle/>
          <a:p>
            <a:endParaRPr lang="es-ES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7" hasCustomPrompt="1"/>
          </p:nvPr>
        </p:nvSpPr>
        <p:spPr>
          <a:xfrm>
            <a:off x="4660900" y="1545166"/>
            <a:ext cx="4025900" cy="463550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latin typeface="Calibri"/>
                <a:cs typeface="Calibri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Texto Calibri 18PT – Haga clic para agregar textos.</a:t>
            </a:r>
          </a:p>
          <a:p>
            <a:pPr lvl="0"/>
            <a:endParaRPr lang="es-ES"/>
          </a:p>
        </p:txBody>
      </p:sp>
      <p:sp>
        <p:nvSpPr>
          <p:cNvPr id="18" name="Rectángulo 17"/>
          <p:cNvSpPr/>
          <p:nvPr userDrawn="1"/>
        </p:nvSpPr>
        <p:spPr>
          <a:xfrm>
            <a:off x="0" y="6197600"/>
            <a:ext cx="4495800" cy="3689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3" name="Marcador de texto 15"/>
          <p:cNvSpPr>
            <a:spLocks noGrp="1"/>
          </p:cNvSpPr>
          <p:nvPr>
            <p:ph type="body" sz="quarter" idx="16"/>
          </p:nvPr>
        </p:nvSpPr>
        <p:spPr>
          <a:xfrm>
            <a:off x="0" y="6197600"/>
            <a:ext cx="4495800" cy="355600"/>
          </a:xfrm>
          <a:solidFill>
            <a:srgbClr val="FFFFFF">
              <a:alpha val="70000"/>
            </a:srgbClr>
          </a:solidFill>
          <a:ln>
            <a:noFill/>
          </a:ln>
        </p:spPr>
        <p:txBody>
          <a:bodyPr lIns="468000">
            <a:normAutofit/>
          </a:bodyPr>
          <a:lstStyle>
            <a:lvl1pPr marL="0" indent="0">
              <a:buNone/>
              <a:defRPr sz="1100" b="1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lvl="0"/>
            <a:endParaRPr lang="es-ES"/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7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1740064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_mapa_imagen_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1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0" y="1545166"/>
            <a:ext cx="4495800" cy="5004458"/>
          </a:xfrm>
        </p:spPr>
        <p:txBody>
          <a:bodyPr/>
          <a:lstStyle/>
          <a:p>
            <a:endParaRPr lang="es-ES"/>
          </a:p>
        </p:txBody>
      </p:sp>
      <p:sp>
        <p:nvSpPr>
          <p:cNvPr id="13" name="Rectángulo 12"/>
          <p:cNvSpPr/>
          <p:nvPr userDrawn="1"/>
        </p:nvSpPr>
        <p:spPr>
          <a:xfrm>
            <a:off x="0" y="6197600"/>
            <a:ext cx="4495800" cy="3689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4" name="Marcador de texto 15"/>
          <p:cNvSpPr>
            <a:spLocks noGrp="1"/>
          </p:cNvSpPr>
          <p:nvPr>
            <p:ph type="body" sz="quarter" idx="16"/>
          </p:nvPr>
        </p:nvSpPr>
        <p:spPr>
          <a:xfrm>
            <a:off x="0" y="6197600"/>
            <a:ext cx="4495800" cy="355600"/>
          </a:xfrm>
          <a:solidFill>
            <a:srgbClr val="FFFFFF">
              <a:alpha val="70000"/>
            </a:srgbClr>
          </a:solidFill>
          <a:ln>
            <a:noFill/>
          </a:ln>
        </p:spPr>
        <p:txBody>
          <a:bodyPr lIns="468000">
            <a:normAutofit/>
          </a:bodyPr>
          <a:lstStyle>
            <a:lvl1pPr marL="0" indent="0">
              <a:buNone/>
              <a:defRPr sz="1100" b="1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lvl="0"/>
            <a:endParaRPr lang="es-ES"/>
          </a:p>
        </p:txBody>
      </p:sp>
      <p:sp>
        <p:nvSpPr>
          <p:cNvPr id="17" name="Marcador de gráfico 15"/>
          <p:cNvSpPr>
            <a:spLocks noGrp="1"/>
          </p:cNvSpPr>
          <p:nvPr>
            <p:ph type="chart" sz="quarter" idx="18"/>
          </p:nvPr>
        </p:nvSpPr>
        <p:spPr>
          <a:xfrm>
            <a:off x="4660900" y="1545166"/>
            <a:ext cx="4025900" cy="4991100"/>
          </a:xfrm>
        </p:spPr>
        <p:txBody>
          <a:bodyPr/>
          <a:lstStyle/>
          <a:p>
            <a:endParaRPr lang="es-ES"/>
          </a:p>
        </p:txBody>
      </p:sp>
      <p:sp>
        <p:nvSpPr>
          <p:cNvPr id="15" name="CuadroTexto 14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42259266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mapa_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457200" y="1545170"/>
            <a:ext cx="8229600" cy="42206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/>
          </a:p>
        </p:txBody>
      </p:sp>
      <p:sp>
        <p:nvSpPr>
          <p:cNvPr id="13" name="Marcador de texto 15"/>
          <p:cNvSpPr>
            <a:spLocks noGrp="1"/>
          </p:cNvSpPr>
          <p:nvPr>
            <p:ph type="body" sz="quarter" idx="15"/>
          </p:nvPr>
        </p:nvSpPr>
        <p:spPr>
          <a:xfrm>
            <a:off x="457200" y="5765797"/>
            <a:ext cx="8229600" cy="355600"/>
          </a:xfrm>
        </p:spPr>
        <p:txBody>
          <a:bodyPr lIns="36000">
            <a:normAutofit/>
          </a:bodyPr>
          <a:lstStyle>
            <a:lvl1pPr marL="0" indent="0">
              <a:buNone/>
              <a:defRPr sz="1100" b="1" i="0">
                <a:latin typeface="+mn-lt"/>
                <a:cs typeface="Calibri Light"/>
              </a:defRPr>
            </a:lvl1pPr>
          </a:lstStyle>
          <a:p>
            <a:pPr lvl="0"/>
            <a:endParaRPr lang="es-ES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6" name="CuadroTexto 15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2940051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mapa_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1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0" y="1535113"/>
            <a:ext cx="4495800" cy="5031445"/>
          </a:xfrm>
        </p:spPr>
        <p:txBody>
          <a:bodyPr/>
          <a:lstStyle/>
          <a:p>
            <a:endParaRPr lang="es-ES"/>
          </a:p>
        </p:txBody>
      </p:sp>
      <p:sp>
        <p:nvSpPr>
          <p:cNvPr id="14" name="Marcador de posición de imagen 11"/>
          <p:cNvSpPr>
            <a:spLocks noGrp="1"/>
          </p:cNvSpPr>
          <p:nvPr>
            <p:ph type="pic" sz="quarter" idx="15"/>
          </p:nvPr>
        </p:nvSpPr>
        <p:spPr>
          <a:xfrm>
            <a:off x="4648200" y="1535113"/>
            <a:ext cx="4495800" cy="5031445"/>
          </a:xfrm>
        </p:spPr>
        <p:txBody>
          <a:bodyPr/>
          <a:lstStyle/>
          <a:p>
            <a:endParaRPr lang="es-ES"/>
          </a:p>
        </p:txBody>
      </p:sp>
      <p:sp>
        <p:nvSpPr>
          <p:cNvPr id="15" name="Marcador de texto 15"/>
          <p:cNvSpPr>
            <a:spLocks noGrp="1"/>
          </p:cNvSpPr>
          <p:nvPr>
            <p:ph type="body" sz="quarter" idx="16"/>
          </p:nvPr>
        </p:nvSpPr>
        <p:spPr>
          <a:xfrm>
            <a:off x="0" y="6197600"/>
            <a:ext cx="4495800" cy="355600"/>
          </a:xfrm>
          <a:solidFill>
            <a:srgbClr val="FFFFFF">
              <a:alpha val="70000"/>
            </a:srgbClr>
          </a:solidFill>
        </p:spPr>
        <p:txBody>
          <a:bodyPr lIns="468000">
            <a:normAutofit/>
          </a:bodyPr>
          <a:lstStyle>
            <a:lvl1pPr marL="0" indent="0">
              <a:buNone/>
              <a:defRPr sz="1100" b="1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lvl="0"/>
            <a:endParaRPr lang="es-ES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7"/>
          </p:nvPr>
        </p:nvSpPr>
        <p:spPr>
          <a:xfrm>
            <a:off x="4648200" y="6197600"/>
            <a:ext cx="4495800" cy="355600"/>
          </a:xfrm>
          <a:solidFill>
            <a:srgbClr val="FFFFFF">
              <a:alpha val="70000"/>
            </a:srgbClr>
          </a:solidFill>
        </p:spPr>
        <p:txBody>
          <a:bodyPr lIns="432000">
            <a:normAutofit/>
          </a:bodyPr>
          <a:lstStyle>
            <a:lvl1pPr marL="0" indent="0">
              <a:buNone/>
              <a:defRPr sz="1100" b="1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lvl="0"/>
            <a:endParaRPr lang="es-ES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3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7" name="CuadroTexto 16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2434094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mapa_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11" name="Marcador de posición de imagen 11"/>
          <p:cNvSpPr>
            <a:spLocks noGrp="1"/>
          </p:cNvSpPr>
          <p:nvPr>
            <p:ph type="pic" sz="quarter" idx="14"/>
          </p:nvPr>
        </p:nvSpPr>
        <p:spPr>
          <a:xfrm>
            <a:off x="0" y="1535113"/>
            <a:ext cx="4495800" cy="5031445"/>
          </a:xfrm>
        </p:spPr>
        <p:txBody>
          <a:bodyPr/>
          <a:lstStyle/>
          <a:p>
            <a:endParaRPr lang="es-ES"/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sz="quarter" idx="15"/>
          </p:nvPr>
        </p:nvSpPr>
        <p:spPr>
          <a:xfrm>
            <a:off x="4648200" y="1535117"/>
            <a:ext cx="4495800" cy="2422087"/>
          </a:xfrm>
        </p:spPr>
        <p:txBody>
          <a:bodyPr/>
          <a:lstStyle/>
          <a:p>
            <a:endParaRPr lang="es-ES"/>
          </a:p>
        </p:txBody>
      </p:sp>
      <p:sp>
        <p:nvSpPr>
          <p:cNvPr id="17" name="Marcador de posición de imagen 11"/>
          <p:cNvSpPr>
            <a:spLocks noGrp="1"/>
          </p:cNvSpPr>
          <p:nvPr>
            <p:ph type="pic" sz="quarter" idx="17"/>
          </p:nvPr>
        </p:nvSpPr>
        <p:spPr>
          <a:xfrm>
            <a:off x="4648200" y="4069200"/>
            <a:ext cx="4495800" cy="2484000"/>
          </a:xfrm>
        </p:spPr>
        <p:txBody>
          <a:bodyPr/>
          <a:lstStyle/>
          <a:p>
            <a:endParaRPr lang="es-ES"/>
          </a:p>
        </p:txBody>
      </p:sp>
      <p:sp>
        <p:nvSpPr>
          <p:cNvPr id="18" name="Marcador de texto 15"/>
          <p:cNvSpPr>
            <a:spLocks noGrp="1"/>
          </p:cNvSpPr>
          <p:nvPr>
            <p:ph type="body" sz="quarter" idx="16"/>
          </p:nvPr>
        </p:nvSpPr>
        <p:spPr>
          <a:xfrm>
            <a:off x="0" y="6197600"/>
            <a:ext cx="4495800" cy="355600"/>
          </a:xfrm>
          <a:solidFill>
            <a:srgbClr val="FFFFFF">
              <a:alpha val="70000"/>
            </a:srgbClr>
          </a:solidFill>
        </p:spPr>
        <p:txBody>
          <a:bodyPr lIns="468000">
            <a:normAutofit/>
          </a:bodyPr>
          <a:lstStyle>
            <a:lvl1pPr marL="0" indent="0">
              <a:buNone/>
              <a:defRPr sz="1100" b="1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lvl="0"/>
            <a:endParaRPr lang="es-ES"/>
          </a:p>
        </p:txBody>
      </p:sp>
      <p:sp>
        <p:nvSpPr>
          <p:cNvPr id="13" name="Marcador de texto 15"/>
          <p:cNvSpPr>
            <a:spLocks noGrp="1"/>
          </p:cNvSpPr>
          <p:nvPr>
            <p:ph type="body" sz="quarter" idx="18"/>
          </p:nvPr>
        </p:nvSpPr>
        <p:spPr>
          <a:xfrm>
            <a:off x="4648200" y="3601600"/>
            <a:ext cx="4495800" cy="355600"/>
          </a:xfrm>
          <a:solidFill>
            <a:srgbClr val="FFFFFF">
              <a:alpha val="70000"/>
            </a:srgbClr>
          </a:solidFill>
        </p:spPr>
        <p:txBody>
          <a:bodyPr lIns="432000">
            <a:normAutofit/>
          </a:bodyPr>
          <a:lstStyle>
            <a:lvl1pPr marL="0" indent="0">
              <a:buNone/>
              <a:defRPr sz="1100" b="1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lvl="0"/>
            <a:endParaRPr lang="es-ES"/>
          </a:p>
        </p:txBody>
      </p:sp>
      <p:sp>
        <p:nvSpPr>
          <p:cNvPr id="15" name="Marcador de texto 15"/>
          <p:cNvSpPr>
            <a:spLocks noGrp="1"/>
          </p:cNvSpPr>
          <p:nvPr>
            <p:ph type="body" sz="quarter" idx="19"/>
          </p:nvPr>
        </p:nvSpPr>
        <p:spPr>
          <a:xfrm>
            <a:off x="4648200" y="6197600"/>
            <a:ext cx="4495800" cy="355600"/>
          </a:xfrm>
          <a:solidFill>
            <a:srgbClr val="FFFFFF">
              <a:alpha val="70000"/>
            </a:srgbClr>
          </a:solidFill>
        </p:spPr>
        <p:txBody>
          <a:bodyPr lIns="432000">
            <a:normAutofit/>
          </a:bodyPr>
          <a:lstStyle>
            <a:lvl1pPr marL="0" indent="0">
              <a:buNone/>
              <a:defRPr sz="1100" b="1" i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lvl="0"/>
            <a:endParaRPr lang="es-ES"/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20" name="CuadroTexto 19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34460877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black_contraportada_we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_ocuc-3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2" y="3166872"/>
            <a:ext cx="27340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6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black_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ppt_ocuc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58" y="-27000"/>
            <a:ext cx="9216721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982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lack_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pt_f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58" y="-27000"/>
            <a:ext cx="9216721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9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black_portada_capitulo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-1-03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51" y="9003"/>
            <a:ext cx="9362507" cy="6839999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-109251" y="2374900"/>
            <a:ext cx="9362507" cy="1600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7" name="Rectángulo 6"/>
          <p:cNvSpPr/>
          <p:nvPr userDrawn="1"/>
        </p:nvSpPr>
        <p:spPr>
          <a:xfrm>
            <a:off x="-109251" y="-266700"/>
            <a:ext cx="9362507" cy="26416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6" name="Título 5"/>
          <p:cNvSpPr>
            <a:spLocks noGrp="1"/>
          </p:cNvSpPr>
          <p:nvPr>
            <p:ph type="ctrTitle" hasCustomPrompt="1"/>
          </p:nvPr>
        </p:nvSpPr>
        <p:spPr>
          <a:xfrm>
            <a:off x="1660527" y="2480734"/>
            <a:ext cx="5822950" cy="930804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108000" tIns="93600" anchor="ctr"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TITULO CALIBRI 24 PT – CLIC PARA MODIFICAR</a:t>
            </a:r>
          </a:p>
        </p:txBody>
      </p:sp>
      <p:sp>
        <p:nvSpPr>
          <p:cNvPr id="9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943100" y="3398841"/>
            <a:ext cx="5257800" cy="423863"/>
          </a:xfrm>
          <a:solidFill>
            <a:srgbClr val="595959"/>
          </a:solidFill>
          <a:ln w="3175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CALIBRI 18PT REGULAR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28827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white_contraportada_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pt_ocuc-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2" y="3166872"/>
            <a:ext cx="27340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719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white_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pt_b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046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white_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pt_b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16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destacados - Claro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67825" y="2416289"/>
            <a:ext cx="71694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Font typeface="Work Sans"/>
              <a:buNone/>
              <a:defRPr sz="3800" b="1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8661000" y="6214000"/>
            <a:ext cx="483300" cy="6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667152" y="6273800"/>
            <a:ext cx="471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  <p:sp>
        <p:nvSpPr>
          <p:cNvPr id="12" name="Google Shape;12;p2"/>
          <p:cNvSpPr txBox="1"/>
          <p:nvPr/>
        </p:nvSpPr>
        <p:spPr>
          <a:xfrm rot="16200000">
            <a:off x="6371250" y="3350717"/>
            <a:ext cx="5062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Work Sans Light"/>
                <a:ea typeface="Work Sans Light"/>
                <a:cs typeface="Work Sans Light"/>
                <a:sym typeface="Work Sans Light"/>
              </a:rPr>
              <a:t>Curso Estadística Espacial ⠂26/09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767825" y="4308089"/>
            <a:ext cx="7169400" cy="11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Work Sans"/>
              <a:buNone/>
              <a:defRPr sz="23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078" y="1269700"/>
            <a:ext cx="7165351" cy="11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destacados - Oscuro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67825" y="2416289"/>
            <a:ext cx="71694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Work Sans"/>
              <a:buNone/>
              <a:defRPr sz="3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2"/>
          </p:nvPr>
        </p:nvSpPr>
        <p:spPr>
          <a:xfrm>
            <a:off x="767825" y="4308089"/>
            <a:ext cx="7169400" cy="11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Work Sans"/>
              <a:buNone/>
              <a:defRPr sz="2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078" y="1269700"/>
            <a:ext cx="7165351" cy="11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8661000" y="6214000"/>
            <a:ext cx="483300" cy="6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67152" y="6273800"/>
            <a:ext cx="471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  <p:sp>
        <p:nvSpPr>
          <p:cNvPr id="21" name="Google Shape;21;p3"/>
          <p:cNvSpPr txBox="1"/>
          <p:nvPr/>
        </p:nvSpPr>
        <p:spPr>
          <a:xfrm rot="16200000">
            <a:off x="6112450" y="3091918"/>
            <a:ext cx="5580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Curso Estadística Espacial ⠂26/09</a:t>
            </a:r>
            <a:endParaRPr sz="12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uerpo - Claro" type="tx">
  <p:cSld name="TITLE_AND_BODY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8661000" y="6214000"/>
            <a:ext cx="483300" cy="6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667152" y="6273800"/>
            <a:ext cx="471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  <p:sp>
        <p:nvSpPr>
          <p:cNvPr id="25" name="Google Shape;25;p4"/>
          <p:cNvSpPr txBox="1"/>
          <p:nvPr/>
        </p:nvSpPr>
        <p:spPr>
          <a:xfrm rot="16200000">
            <a:off x="6878450" y="3857918"/>
            <a:ext cx="4048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Curso Estadística Espacial ⠂26/09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30000" y="456367"/>
            <a:ext cx="78141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Work Sans SemiBold"/>
              <a:buNone/>
              <a:defRPr sz="19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30000" y="1684967"/>
            <a:ext cx="7830000" cy="43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 idx="2"/>
          </p:nvPr>
        </p:nvSpPr>
        <p:spPr>
          <a:xfrm>
            <a:off x="623050" y="907167"/>
            <a:ext cx="7830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Work Sans ExtraLight"/>
              <a:buNone/>
              <a:defRPr sz="1600">
                <a:latin typeface="Work Sans ExtraLight"/>
                <a:ea typeface="Work Sans ExtraLight"/>
                <a:cs typeface="Work Sans ExtraLight"/>
                <a:sym typeface="Work San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uerpo - Oscuro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8661000" y="6214000"/>
            <a:ext cx="483300" cy="6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67152" y="6273800"/>
            <a:ext cx="471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  <p:sp>
        <p:nvSpPr>
          <p:cNvPr id="32" name="Google Shape;32;p5"/>
          <p:cNvSpPr txBox="1"/>
          <p:nvPr/>
        </p:nvSpPr>
        <p:spPr>
          <a:xfrm rot="16200000">
            <a:off x="6190050" y="3169518"/>
            <a:ext cx="54252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2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Curso Estadística Espacial ⠂26/09</a:t>
            </a:r>
            <a:endParaRPr sz="1200">
              <a:solidFill>
                <a:schemeClr val="lt2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30000" y="456367"/>
            <a:ext cx="78141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Work Sans SemiBold"/>
              <a:buNone/>
              <a:defRPr sz="19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30000" y="1684967"/>
            <a:ext cx="7830000" cy="43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  <a:defRPr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/>
          </p:nvPr>
        </p:nvSpPr>
        <p:spPr>
          <a:xfrm>
            <a:off x="623050" y="907167"/>
            <a:ext cx="7830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ExtraLight"/>
              <a:buNone/>
              <a:defRPr sz="1600">
                <a:solidFill>
                  <a:schemeClr val="lt1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 userDrawn="1">
          <p15:clr>
            <a:srgbClr val="FA7B17"/>
          </p15:clr>
        </p15:guide>
        <p15:guide id="2" pos="5329" userDrawn="1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sección" type="titleOnly">
  <p:cSld name="TITLE_ONLY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8661000" y="6214000"/>
            <a:ext cx="483300" cy="6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67152" y="6273800"/>
            <a:ext cx="471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  <p:sp>
        <p:nvSpPr>
          <p:cNvPr id="39" name="Google Shape;39;p6"/>
          <p:cNvSpPr txBox="1"/>
          <p:nvPr/>
        </p:nvSpPr>
        <p:spPr>
          <a:xfrm rot="16200000">
            <a:off x="7169650" y="4149117"/>
            <a:ext cx="3466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Work Sans Light"/>
                <a:ea typeface="Work Sans Light"/>
                <a:cs typeface="Work Sans Light"/>
                <a:sym typeface="Work Sans Light"/>
              </a:rPr>
              <a:t>Título presentación ⠂Fecha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12300" y="1041367"/>
            <a:ext cx="5273100" cy="1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SemiBold"/>
              <a:buNone/>
              <a:defRPr sz="27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64050"/>
          <a:stretch/>
        </p:blipFill>
        <p:spPr>
          <a:xfrm>
            <a:off x="2" y="3934571"/>
            <a:ext cx="9144003" cy="292343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693825" y="767671"/>
            <a:ext cx="2682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Sección</a:t>
            </a:r>
            <a:endParaRPr sz="1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358025" y="312100"/>
            <a:ext cx="4045200" cy="10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358025" y="1968500"/>
            <a:ext cx="4045200" cy="4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3"/>
          </p:nvPr>
        </p:nvSpPr>
        <p:spPr>
          <a:xfrm>
            <a:off x="4610100" y="100"/>
            <a:ext cx="45339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7"/>
          <p:cNvSpPr/>
          <p:nvPr/>
        </p:nvSpPr>
        <p:spPr>
          <a:xfrm>
            <a:off x="8661000" y="6214000"/>
            <a:ext cx="483300" cy="6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67152" y="6273800"/>
            <a:ext cx="471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  <p:sp>
        <p:nvSpPr>
          <p:cNvPr id="50" name="Google Shape;50;p7"/>
          <p:cNvSpPr txBox="1"/>
          <p:nvPr/>
        </p:nvSpPr>
        <p:spPr>
          <a:xfrm rot="16200000">
            <a:off x="7169650" y="4149117"/>
            <a:ext cx="3466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2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Título presentación ⠂Fecha</a:t>
            </a:r>
            <a:endParaRPr sz="1200">
              <a:solidFill>
                <a:schemeClr val="lt2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1" name="Google Shape;51;p7"/>
          <p:cNvSpPr txBox="1">
            <a:spLocks noGrp="1"/>
          </p:cNvSpPr>
          <p:nvPr>
            <p:ph type="title" idx="4"/>
          </p:nvPr>
        </p:nvSpPr>
        <p:spPr>
          <a:xfrm>
            <a:off x="358025" y="977900"/>
            <a:ext cx="4045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74" userDrawn="1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cripción y título de la sección 1">
  <p:cSld name="SECTION_TITLE_AND_DESCRIPTION_1">
    <p:bg>
      <p:bgPr>
        <a:solidFill>
          <a:schemeClr val="lt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>
            <a:spLocks noGrp="1"/>
          </p:cNvSpPr>
          <p:nvPr>
            <p:ph type="pic" idx="2"/>
          </p:nvPr>
        </p:nvSpPr>
        <p:spPr>
          <a:xfrm>
            <a:off x="4610100" y="100"/>
            <a:ext cx="45339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8661000" y="6214000"/>
            <a:ext cx="483300" cy="6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67152" y="6273800"/>
            <a:ext cx="471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  <p:sp>
        <p:nvSpPr>
          <p:cNvPr id="56" name="Google Shape;56;p8"/>
          <p:cNvSpPr txBox="1"/>
          <p:nvPr/>
        </p:nvSpPr>
        <p:spPr>
          <a:xfrm rot="16200000">
            <a:off x="6924850" y="3904318"/>
            <a:ext cx="3955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Curso Estadística Espacial ⠂26/09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358025" y="312100"/>
            <a:ext cx="4045200" cy="10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58025" y="1968500"/>
            <a:ext cx="4045200" cy="4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 idx="3"/>
          </p:nvPr>
        </p:nvSpPr>
        <p:spPr>
          <a:xfrm>
            <a:off x="358025" y="1066800"/>
            <a:ext cx="4045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74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lack_portada_capitulo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-1-03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51" y="9003"/>
            <a:ext cx="9362507" cy="6839999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-109251" y="2374900"/>
            <a:ext cx="9362507" cy="1600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9" name="Título 5"/>
          <p:cNvSpPr>
            <a:spLocks noGrp="1"/>
          </p:cNvSpPr>
          <p:nvPr>
            <p:ph type="ctrTitle" hasCustomPrompt="1"/>
          </p:nvPr>
        </p:nvSpPr>
        <p:spPr>
          <a:xfrm>
            <a:off x="1660527" y="2480734"/>
            <a:ext cx="5822950" cy="930804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 lIns="108000" tIns="93600" anchor="ctr"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TITULO CALIBRI 24 PT – CLIC PARA MODIFICAR</a:t>
            </a:r>
          </a:p>
        </p:txBody>
      </p:sp>
      <p:sp>
        <p:nvSpPr>
          <p:cNvPr id="6" name="Rectángulo 5"/>
          <p:cNvSpPr/>
          <p:nvPr userDrawn="1"/>
        </p:nvSpPr>
        <p:spPr>
          <a:xfrm>
            <a:off x="-109251" y="-266700"/>
            <a:ext cx="9362507" cy="26416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943100" y="3398841"/>
            <a:ext cx="5257800" cy="423863"/>
          </a:xfrm>
          <a:solidFill>
            <a:schemeClr val="bg1">
              <a:lumMod val="65000"/>
            </a:schemeClr>
          </a:solidFill>
          <a:ln w="3175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CALIBRI 18PT REGULAR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0593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- Oscuro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8661000" y="6214000"/>
            <a:ext cx="483300" cy="6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67152" y="6273800"/>
            <a:ext cx="471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buNone/>
              <a:defRPr sz="1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  <p:sp>
        <p:nvSpPr>
          <p:cNvPr id="63" name="Google Shape;63;p9"/>
          <p:cNvSpPr txBox="1"/>
          <p:nvPr/>
        </p:nvSpPr>
        <p:spPr>
          <a:xfrm rot="16200000">
            <a:off x="6630050" y="3609518"/>
            <a:ext cx="45452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Curso Estadística Espacial ⠂26/09</a:t>
            </a:r>
            <a:endParaRPr sz="12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- Claro" type="blank">
  <p:cSld name="BLANK">
    <p:bg>
      <p:bgPr>
        <a:solidFill>
          <a:schemeClr val="lt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8661000" y="6214000"/>
            <a:ext cx="483300" cy="6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67152" y="6273800"/>
            <a:ext cx="471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 rtl="0">
              <a:buNone/>
              <a:defRPr sz="1400">
                <a:solidFill>
                  <a:schemeClr val="l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  <p:sp>
        <p:nvSpPr>
          <p:cNvPr id="67" name="Google Shape;67;p10"/>
          <p:cNvSpPr txBox="1"/>
          <p:nvPr/>
        </p:nvSpPr>
        <p:spPr>
          <a:xfrm rot="16200000">
            <a:off x="6702450" y="3681918"/>
            <a:ext cx="4400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Curso Estadística Espacial ⠂26/09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solidFill>
          <a:schemeClr val="lt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7625" y="2453871"/>
            <a:ext cx="9239250" cy="146766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/>
          <p:nvPr/>
        </p:nvSpPr>
        <p:spPr>
          <a:xfrm>
            <a:off x="0" y="3743733"/>
            <a:ext cx="91440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latin typeface="Work Sans SemiBold"/>
                <a:ea typeface="Work Sans SemiBold"/>
                <a:cs typeface="Work Sans SemiBold"/>
                <a:sym typeface="Work Sans SemiBold"/>
              </a:rPr>
              <a:t>PAUSA</a:t>
            </a:r>
            <a:endParaRPr sz="27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 1">
  <p:cSld name="CUSTOM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7625" y="2453871"/>
            <a:ext cx="9239250" cy="146766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0" y="3743733"/>
            <a:ext cx="91440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solidFill>
                  <a:schemeClr val="lt2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PAUSA</a:t>
            </a:r>
            <a:endParaRPr sz="2700">
              <a:solidFill>
                <a:schemeClr val="lt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white_portada_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ndob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52" y="-8999"/>
            <a:ext cx="9411783" cy="6875999"/>
          </a:xfrm>
          <a:prstGeom prst="rect">
            <a:avLst/>
          </a:prstGeom>
        </p:spPr>
      </p:pic>
      <p:sp>
        <p:nvSpPr>
          <p:cNvPr id="7" name="Rectángulo 6"/>
          <p:cNvSpPr/>
          <p:nvPr userDrawn="1"/>
        </p:nvSpPr>
        <p:spPr>
          <a:xfrm>
            <a:off x="-109251" y="2374900"/>
            <a:ext cx="9362507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8" name="Rectángulo 7"/>
          <p:cNvSpPr/>
          <p:nvPr userDrawn="1"/>
        </p:nvSpPr>
        <p:spPr>
          <a:xfrm>
            <a:off x="-109251" y="-266700"/>
            <a:ext cx="9362507" cy="26416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9" name="Título 5"/>
          <p:cNvSpPr>
            <a:spLocks noGrp="1"/>
          </p:cNvSpPr>
          <p:nvPr>
            <p:ph type="ctrTitle" hasCustomPrompt="1"/>
          </p:nvPr>
        </p:nvSpPr>
        <p:spPr>
          <a:xfrm>
            <a:off x="1660527" y="2480734"/>
            <a:ext cx="5822950" cy="930804"/>
          </a:xfrm>
          <a:solidFill>
            <a:schemeClr val="bg1"/>
          </a:solidFill>
          <a:ln>
            <a:noFill/>
          </a:ln>
        </p:spPr>
        <p:txBody>
          <a:bodyPr lIns="108000" tIns="93600" anchor="ctr"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TITULO CALIBRI 24 PT – CLIC PARA MODIFICAR</a:t>
            </a:r>
          </a:p>
        </p:txBody>
      </p:sp>
      <p:sp>
        <p:nvSpPr>
          <p:cNvPr id="1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943100" y="3398841"/>
            <a:ext cx="5257800" cy="423863"/>
          </a:xfrm>
          <a:solidFill>
            <a:schemeClr val="bg1"/>
          </a:solidFill>
          <a:ln w="3175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rgbClr val="262626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CALIBRI 18PT REGULAR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427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white_portada_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ndob-03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52" y="-8999"/>
            <a:ext cx="9411783" cy="6875999"/>
          </a:xfrm>
          <a:prstGeom prst="rect">
            <a:avLst/>
          </a:prstGeom>
        </p:spPr>
      </p:pic>
      <p:sp>
        <p:nvSpPr>
          <p:cNvPr id="7" name="Rectángulo 6"/>
          <p:cNvSpPr/>
          <p:nvPr userDrawn="1"/>
        </p:nvSpPr>
        <p:spPr>
          <a:xfrm>
            <a:off x="-109251" y="2374900"/>
            <a:ext cx="9362507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8" name="Rectángulo 7"/>
          <p:cNvSpPr/>
          <p:nvPr userDrawn="1"/>
        </p:nvSpPr>
        <p:spPr>
          <a:xfrm>
            <a:off x="-109251" y="-266700"/>
            <a:ext cx="9362507" cy="26416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9" name="Título 5"/>
          <p:cNvSpPr>
            <a:spLocks noGrp="1"/>
          </p:cNvSpPr>
          <p:nvPr>
            <p:ph type="ctrTitle" hasCustomPrompt="1"/>
          </p:nvPr>
        </p:nvSpPr>
        <p:spPr>
          <a:xfrm>
            <a:off x="1660527" y="2480734"/>
            <a:ext cx="5822950" cy="930804"/>
          </a:xfrm>
          <a:solidFill>
            <a:schemeClr val="bg1"/>
          </a:solidFill>
          <a:ln>
            <a:noFill/>
          </a:ln>
        </p:spPr>
        <p:txBody>
          <a:bodyPr lIns="108000" tIns="93600" anchor="ctr"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/>
              <a:t>TITULO CALIBRI 24 PT – CLIC PARA MODIFICAR</a:t>
            </a:r>
          </a:p>
        </p:txBody>
      </p:sp>
      <p:sp>
        <p:nvSpPr>
          <p:cNvPr id="1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943100" y="3398841"/>
            <a:ext cx="5257800" cy="423863"/>
          </a:xfrm>
          <a:solidFill>
            <a:schemeClr val="bg1"/>
          </a:solidFill>
          <a:ln w="3175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CALIBRI 18PT REGULAR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583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white_portada_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ndob-03-03-03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98" y="-8999"/>
            <a:ext cx="9411783" cy="6875999"/>
          </a:xfrm>
          <a:prstGeom prst="rect">
            <a:avLst/>
          </a:prstGeom>
        </p:spPr>
      </p:pic>
      <p:sp>
        <p:nvSpPr>
          <p:cNvPr id="7" name="Rectángulo 6"/>
          <p:cNvSpPr/>
          <p:nvPr userDrawn="1"/>
        </p:nvSpPr>
        <p:spPr>
          <a:xfrm>
            <a:off x="-109251" y="2374900"/>
            <a:ext cx="9362507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8" name="Rectángulo 7"/>
          <p:cNvSpPr/>
          <p:nvPr userDrawn="1"/>
        </p:nvSpPr>
        <p:spPr>
          <a:xfrm>
            <a:off x="-109251" y="-266700"/>
            <a:ext cx="9362507" cy="26416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9" name="Título 5"/>
          <p:cNvSpPr>
            <a:spLocks noGrp="1"/>
          </p:cNvSpPr>
          <p:nvPr>
            <p:ph type="ctrTitle" hasCustomPrompt="1"/>
          </p:nvPr>
        </p:nvSpPr>
        <p:spPr>
          <a:xfrm>
            <a:off x="1660527" y="2480734"/>
            <a:ext cx="5822950" cy="930804"/>
          </a:xfrm>
          <a:solidFill>
            <a:schemeClr val="bg1"/>
          </a:solidFill>
          <a:ln>
            <a:noFill/>
          </a:ln>
        </p:spPr>
        <p:txBody>
          <a:bodyPr lIns="108000" tIns="93600" anchor="ctr">
            <a:noAutofit/>
          </a:bodyPr>
          <a:lstStyle>
            <a:lvl1pPr>
              <a:lnSpc>
                <a:spcPct val="80000"/>
              </a:lnSpc>
              <a:defRPr sz="24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s-ES"/>
              <a:t>TITULO CALIBRI 24 PT – CLIC PARA MODIFICAR</a:t>
            </a:r>
          </a:p>
        </p:txBody>
      </p:sp>
      <p:sp>
        <p:nvSpPr>
          <p:cNvPr id="1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943100" y="3398841"/>
            <a:ext cx="5257800" cy="423863"/>
          </a:xfrm>
          <a:solidFill>
            <a:schemeClr val="bg1"/>
          </a:solidFill>
          <a:ln w="3175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rgbClr val="A6A6A6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CALIBRI 18PT REGULAR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07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obetivos_punte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57200" y="1536702"/>
            <a:ext cx="8229600" cy="4589463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 sz="2400"/>
            </a:lvl1pPr>
            <a:lvl2pPr marL="742950" indent="-285750">
              <a:buClr>
                <a:schemeClr val="accent6">
                  <a:lumMod val="75000"/>
                </a:schemeClr>
              </a:buClr>
              <a:buFont typeface="Arial"/>
              <a:buChar char="–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s-ES" sz="2000">
                <a:latin typeface="Source Sans Pro Semibold"/>
                <a:cs typeface="Source Sans Pro Semibold"/>
              </a:rPr>
              <a:t>PRIMERA IDEA PRINCIPAL DEL SLIDE VUELVE AL BULLETS PRINCIPAL</a:t>
            </a:r>
          </a:p>
          <a:p>
            <a:pPr lvl="1"/>
            <a:r>
              <a:rPr lang="es-ES" sz="1900">
                <a:latin typeface="Source Sans Pro"/>
                <a:cs typeface="Source Sans Pro"/>
              </a:rPr>
              <a:t>Los </a:t>
            </a:r>
            <a:r>
              <a:rPr lang="es-ES" sz="1900" err="1">
                <a:latin typeface="Source Sans Pro"/>
                <a:cs typeface="Source Sans Pro"/>
              </a:rPr>
              <a:t>bullets</a:t>
            </a:r>
            <a:r>
              <a:rPr lang="es-ES" sz="1900">
                <a:latin typeface="Source Sans Pro"/>
                <a:cs typeface="Source Sans Pro"/>
              </a:rPr>
              <a:t> pueden modificarse de color los </a:t>
            </a:r>
            <a:r>
              <a:rPr lang="es-ES" sz="1900" err="1">
                <a:latin typeface="Source Sans Pro"/>
                <a:cs typeface="Source Sans Pro"/>
              </a:rPr>
              <a:t>bullets</a:t>
            </a:r>
            <a:r>
              <a:rPr lang="es-ES" sz="1900">
                <a:latin typeface="Source Sans Pro"/>
                <a:cs typeface="Source Sans Pro"/>
              </a:rPr>
              <a:t> pueden modificarse de color </a:t>
            </a:r>
          </a:p>
          <a:p>
            <a:pPr lvl="1"/>
            <a:r>
              <a:rPr lang="es-ES" sz="1900">
                <a:latin typeface="Source Sans Pro"/>
                <a:cs typeface="Source Sans Pro"/>
              </a:rPr>
              <a:t>Calibri Regular 19pt</a:t>
            </a:r>
          </a:p>
          <a:p>
            <a:pPr lvl="1"/>
            <a:endParaRPr lang="es-ES" sz="1900">
              <a:latin typeface="Source Sans Pro"/>
              <a:cs typeface="Source Sans Pro"/>
            </a:endParaRPr>
          </a:p>
          <a:p>
            <a:r>
              <a:rPr lang="es-ES" sz="2000">
                <a:latin typeface="Source Sans Pro Semibold"/>
                <a:cs typeface="Source Sans Pro Semibold"/>
              </a:rPr>
              <a:t>PRIMERA IDEA PRINCIPAL DEL SLIDE VUELVE AL BULLETS PRINCIPAL</a:t>
            </a:r>
          </a:p>
          <a:p>
            <a:pPr lvl="1"/>
            <a:r>
              <a:rPr lang="es-ES" sz="1900">
                <a:latin typeface="Source Sans Pro"/>
                <a:cs typeface="Source Sans Pro"/>
              </a:rPr>
              <a:t>Los </a:t>
            </a:r>
            <a:r>
              <a:rPr lang="es-ES" sz="1900" err="1">
                <a:latin typeface="Source Sans Pro"/>
                <a:cs typeface="Source Sans Pro"/>
              </a:rPr>
              <a:t>bullets</a:t>
            </a:r>
            <a:r>
              <a:rPr lang="es-ES" sz="1900">
                <a:latin typeface="Source Sans Pro"/>
                <a:cs typeface="Source Sans Pro"/>
              </a:rPr>
              <a:t> pueden modificarse de color los </a:t>
            </a:r>
            <a:r>
              <a:rPr lang="es-ES" sz="1900" err="1">
                <a:latin typeface="Source Sans Pro"/>
                <a:cs typeface="Source Sans Pro"/>
              </a:rPr>
              <a:t>bullets</a:t>
            </a:r>
            <a:r>
              <a:rPr lang="es-ES" sz="1900">
                <a:latin typeface="Source Sans Pro"/>
                <a:cs typeface="Source Sans Pro"/>
              </a:rPr>
              <a:t> pueden modificarse de color </a:t>
            </a:r>
          </a:p>
          <a:p>
            <a:pPr lvl="1"/>
            <a:r>
              <a:rPr lang="es-ES" sz="1900">
                <a:latin typeface="Source Sans Pro"/>
                <a:cs typeface="Source Sans Pro"/>
              </a:rPr>
              <a:t>Calibri Regular 19pt</a:t>
            </a:r>
          </a:p>
          <a:p>
            <a:pPr lvl="1"/>
            <a:endParaRPr lang="es-ES" sz="1900">
              <a:latin typeface="Source Sans Pro"/>
              <a:cs typeface="Source Sans Pro"/>
            </a:endParaRPr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342900" y="66046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idx="13" hasCustomPrompt="1"/>
          </p:nvPr>
        </p:nvSpPr>
        <p:spPr>
          <a:xfrm>
            <a:off x="457200" y="889000"/>
            <a:ext cx="8229600" cy="30956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CALIBRI 18 PT – HAGA CLIC PARA MODIFICAR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4376"/>
            <a:ext cx="9144000" cy="286512"/>
          </a:xfrm>
          <a:prstGeom prst="rect">
            <a:avLst/>
          </a:prstGeom>
        </p:spPr>
      </p:pic>
      <p:sp>
        <p:nvSpPr>
          <p:cNvPr id="14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06400"/>
            <a:ext cx="8229600" cy="469900"/>
          </a:xfrm>
        </p:spPr>
        <p:txBody>
          <a:bodyPr>
            <a:normAutofit/>
          </a:bodyPr>
          <a:lstStyle>
            <a:lvl1pPr algn="l">
              <a:defRPr sz="2800" baseline="0"/>
            </a:lvl1pPr>
          </a:lstStyle>
          <a:p>
            <a:r>
              <a:rPr lang="es-ES_tradnl"/>
              <a:t>TITULO CALIBRI 28PT – CLIC PARA MODIFICAR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>
            <a:lvl1pPr>
              <a:defRPr sz="1100" b="0" i="0">
                <a:latin typeface="Simplon BP Mono Medium"/>
                <a:cs typeface="Simplon BP Mono Medium"/>
              </a:defRPr>
            </a:lvl1pPr>
          </a:lstStyle>
          <a:p>
            <a:fld id="{03176E22-06F3-304B-B8DB-29387DDA8CA3}" type="slidenum">
              <a:rPr lang="es-ES" smtClean="0"/>
              <a:t>‹#›</a:t>
            </a:fld>
            <a:endParaRPr lang="es-ES"/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368300" y="6617358"/>
            <a:ext cx="2933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0" i="0">
                <a:latin typeface="Simplon BP Mono Light"/>
                <a:cs typeface="Simplon BP Mono Light"/>
              </a:rPr>
              <a:t>OBSERVATORIO DE CIUDADES UC · OCUC </a:t>
            </a:r>
          </a:p>
        </p:txBody>
      </p:sp>
    </p:spTree>
    <p:extLst>
      <p:ext uri="{BB962C8B-B14F-4D97-AF65-F5344CB8AC3E}">
        <p14:creationId xmlns:p14="http://schemas.microsoft.com/office/powerpoint/2010/main" val="227000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AC283-8E81-4247-A434-FB6C28B75E4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49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95" r:id="rId2"/>
    <p:sldLayoutId id="2147483693" r:id="rId3"/>
    <p:sldLayoutId id="2147483704" r:id="rId4"/>
    <p:sldLayoutId id="2147483694" r:id="rId5"/>
    <p:sldLayoutId id="2147483696" r:id="rId6"/>
    <p:sldLayoutId id="2147483698" r:id="rId7"/>
    <p:sldLayoutId id="2147483697" r:id="rId8"/>
    <p:sldLayoutId id="2147483705" r:id="rId9"/>
    <p:sldLayoutId id="2147483707" r:id="rId10"/>
    <p:sldLayoutId id="2147483708" r:id="rId11"/>
    <p:sldLayoutId id="2147483709" r:id="rId12"/>
    <p:sldLayoutId id="2147483664" r:id="rId13"/>
    <p:sldLayoutId id="2147483665" r:id="rId14"/>
    <p:sldLayoutId id="2147483666" r:id="rId15"/>
    <p:sldLayoutId id="2147483690" r:id="rId16"/>
    <p:sldLayoutId id="2147483685" r:id="rId17"/>
    <p:sldLayoutId id="2147483673" r:id="rId18"/>
    <p:sldLayoutId id="2147483667" r:id="rId19"/>
    <p:sldLayoutId id="2147483670" r:id="rId20"/>
    <p:sldLayoutId id="2147483671" r:id="rId21"/>
    <p:sldLayoutId id="2147483672" r:id="rId22"/>
    <p:sldLayoutId id="2147483686" r:id="rId23"/>
    <p:sldLayoutId id="2147483687" r:id="rId24"/>
    <p:sldLayoutId id="2147483676" r:id="rId25"/>
    <p:sldLayoutId id="2147483675" r:id="rId26"/>
    <p:sldLayoutId id="2147483677" r:id="rId27"/>
    <p:sldLayoutId id="2147483678" r:id="rId28"/>
    <p:sldLayoutId id="2147483681" r:id="rId29"/>
    <p:sldLayoutId id="2147483680" r:id="rId30"/>
    <p:sldLayoutId id="2147483691" r:id="rId31"/>
    <p:sldLayoutId id="2147483688" r:id="rId32"/>
    <p:sldLayoutId id="2147483689" r:id="rId33"/>
    <p:sldLayoutId id="2147483682" r:id="rId34"/>
    <p:sldLayoutId id="2147483683" r:id="rId35"/>
    <p:sldLayoutId id="2147483684" r:id="rId36"/>
    <p:sldLayoutId id="2147483692" r:id="rId37"/>
    <p:sldLayoutId id="2147483702" r:id="rId38"/>
    <p:sldLayoutId id="2147483710" r:id="rId39"/>
    <p:sldLayoutId id="2147483699" r:id="rId40"/>
    <p:sldLayoutId id="2147483700" r:id="rId41"/>
    <p:sldLayoutId id="2147483701" r:id="rId4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1900" y="346667"/>
            <a:ext cx="824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ork Sans Medium"/>
              <a:buNone/>
              <a:defRPr sz="2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2050" y="1386367"/>
            <a:ext cx="824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widget-gallery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rundel.shinyapps.io/widgets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hiny.posit.co/r/articles/build/layout-guide/" TargetMode="Externa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shiny.posit.co/r/articles/build/layout-guide/" TargetMode="Externa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jkunst.com/highcharter/" TargetMode="External"/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rstudio.github.io/DT/" TargetMode="External"/><Relationship Id="rId5" Type="http://schemas.openxmlformats.org/officeDocument/2006/relationships/hyperlink" Target="https://rstudio.github.io/leaflet/" TargetMode="External"/><Relationship Id="rId4" Type="http://schemas.openxmlformats.org/officeDocument/2006/relationships/hyperlink" Target="https://echarts4r.john-coene.com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usuario.shinyapps.io/nombreapp" TargetMode="Externa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allery.shinyapps.io/assistant/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jallaire.shinyapps.io/shiny-kmeans/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hyperlink" Target="https://odes-chile.org/app/unidades/" TargetMode="External"/><Relationship Id="rId4" Type="http://schemas.openxmlformats.org/officeDocument/2006/relationships/hyperlink" Target="https://jbkunst.shinyapps.io/trd-sttstcs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3616" y="2068513"/>
            <a:ext cx="7718163" cy="838200"/>
          </a:xfrm>
        </p:spPr>
        <p:txBody>
          <a:bodyPr>
            <a:noAutofit/>
          </a:bodyPr>
          <a:lstStyle/>
          <a:p>
            <a:r>
              <a:rPr lang="es-MX" dirty="0"/>
              <a:t>Estadística Espacial y Análisis Urbano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974246" y="3197362"/>
            <a:ext cx="7566250" cy="93258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/>
              <a:t>Clase 11 - Módulo 4: Introducción a la creación de aplicaciones web con </a:t>
            </a:r>
            <a:r>
              <a:rPr lang="es-ES" dirty="0" err="1"/>
              <a:t>Shiny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27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La estructura de una </a:t>
            </a:r>
            <a:r>
              <a:rPr lang="es-ES" sz="3200" dirty="0" err="1"/>
              <a:t>ShinyApp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F958BD67-210A-5914-6FF3-2C3B2AAF883A}"/>
              </a:ext>
            </a:extLst>
          </p:cNvPr>
          <p:cNvSpPr txBox="1"/>
          <p:nvPr/>
        </p:nvSpPr>
        <p:spPr>
          <a:xfrm>
            <a:off x="555731" y="4043684"/>
            <a:ext cx="8131071" cy="2062103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600" b="1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shiny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()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6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(input, output) {}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shinyApp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, server) </a:t>
            </a:r>
          </a:p>
          <a:p>
            <a:endParaRPr lang="es-CL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26691FF8-57DE-9C97-21F5-D41F384B052C}"/>
              </a:ext>
            </a:extLst>
          </p:cNvPr>
          <p:cNvSpPr/>
          <p:nvPr/>
        </p:nvSpPr>
        <p:spPr>
          <a:xfrm>
            <a:off x="457199" y="1317519"/>
            <a:ext cx="79921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En </a:t>
            </a: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shiny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, una aplicación constará de 2 partes:</a:t>
            </a:r>
          </a:p>
          <a:p>
            <a:pPr algn="l"/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La interfaz de usuario, </a:t>
            </a:r>
            <a:r>
              <a:rPr lang="es-ES" sz="20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ui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(</a:t>
            </a: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user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interface), donde definiremos el look de nuestra aplicación, y lugar de inputs y outputs.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El 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server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, en donde especificaremos como interactúan los outputs en función de los inputs.</a:t>
            </a:r>
          </a:p>
        </p:txBody>
      </p:sp>
    </p:spTree>
    <p:extLst>
      <p:ext uri="{BB962C8B-B14F-4D97-AF65-F5344CB8AC3E}">
        <p14:creationId xmlns:p14="http://schemas.microsoft.com/office/powerpoint/2010/main" val="1760883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La estructura de una </a:t>
            </a:r>
            <a:r>
              <a:rPr lang="es-ES" sz="3200" dirty="0" err="1"/>
              <a:t>ShinyApp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Interfaz de Usuario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F958BD67-210A-5914-6FF3-2C3B2AAF883A}"/>
              </a:ext>
            </a:extLst>
          </p:cNvPr>
          <p:cNvSpPr txBox="1"/>
          <p:nvPr/>
        </p:nvSpPr>
        <p:spPr>
          <a:xfrm>
            <a:off x="555731" y="4043684"/>
            <a:ext cx="8131071" cy="2062103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600" b="1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shiny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ui</a:t>
            </a:r>
            <a:r>
              <a:rPr lang="es-CL" sz="16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 &lt;- </a:t>
            </a:r>
            <a:r>
              <a:rPr lang="es-CL" sz="16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fluidPage</a:t>
            </a:r>
            <a:r>
              <a:rPr lang="es-CL" sz="16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()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6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(input, output) {}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shinyApp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, server) </a:t>
            </a:r>
          </a:p>
          <a:p>
            <a:endParaRPr lang="es-CL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26691FF8-57DE-9C97-21F5-D41F384B052C}"/>
              </a:ext>
            </a:extLst>
          </p:cNvPr>
          <p:cNvSpPr/>
          <p:nvPr/>
        </p:nvSpPr>
        <p:spPr>
          <a:xfrm>
            <a:off x="457199" y="1317521"/>
            <a:ext cx="79921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Se define una interfaz de usuario:  </a:t>
            </a:r>
            <a:r>
              <a:rPr lang="es-ES" sz="2000" i="1" dirty="0" err="1">
                <a:solidFill>
                  <a:srgbClr val="000000"/>
                </a:solidFill>
                <a:latin typeface="Fira Sans" panose="020B0503050000020004" pitchFamily="34" charset="0"/>
              </a:rPr>
              <a:t>user</a:t>
            </a:r>
            <a:r>
              <a:rPr lang="es-ES" sz="2000" i="1" dirty="0">
                <a:solidFill>
                  <a:srgbClr val="000000"/>
                </a:solidFill>
                <a:latin typeface="Fira Sans" panose="020B0503050000020004" pitchFamily="34" charset="0"/>
              </a:rPr>
              <a:t> interface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. En adelante </a:t>
            </a:r>
            <a:r>
              <a:rPr lang="es-ES" sz="20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ui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En este caso es una página fluida vacía </a:t>
            </a:r>
            <a:r>
              <a:rPr lang="es-ES" sz="20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fluidPage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En el futuro acá definiremos diseño/estructura de nuestra aplicación (</a:t>
            </a: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layout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). Que se refiere la disposición de nuestros 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s y 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output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172868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La estructura de una </a:t>
            </a:r>
            <a:r>
              <a:rPr lang="es-ES" sz="3200" dirty="0" err="1"/>
              <a:t>ShinyApp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El Servidor</a:t>
            </a:r>
            <a:endParaRPr lang="es-CL" dirty="0"/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26691FF8-57DE-9C97-21F5-D41F384B052C}"/>
              </a:ext>
            </a:extLst>
          </p:cNvPr>
          <p:cNvSpPr/>
          <p:nvPr/>
        </p:nvSpPr>
        <p:spPr>
          <a:xfrm>
            <a:off x="457199" y="1317519"/>
            <a:ext cx="7992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Se define el 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server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en donde estará toda la lógica de nuestra aplicación.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Principalmente serán instrucciones que dependerán de 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s y reflejaremos 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output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s: como tablas, gráficos.</a:t>
            </a:r>
          </a:p>
        </p:txBody>
      </p:sp>
      <p:sp>
        <p:nvSpPr>
          <p:cNvPr id="5" name="CuadroTexto 3">
            <a:extLst>
              <a:ext uri="{FF2B5EF4-FFF2-40B4-BE49-F238E27FC236}">
                <a16:creationId xmlns:a16="http://schemas.microsoft.com/office/drawing/2014/main" id="{29C2CBDB-6DA9-D8E6-CB7F-126E4124247D}"/>
              </a:ext>
            </a:extLst>
          </p:cNvPr>
          <p:cNvSpPr txBox="1"/>
          <p:nvPr/>
        </p:nvSpPr>
        <p:spPr>
          <a:xfrm>
            <a:off x="555731" y="4043684"/>
            <a:ext cx="8131071" cy="214565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600" b="1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shiny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()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server &lt;- </a:t>
            </a:r>
            <a:r>
              <a:rPr lang="es-CL" sz="1600" b="1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function</a:t>
            </a:r>
            <a:r>
              <a:rPr lang="es-CL" sz="16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(input, output) {}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shinyApp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, server)</a:t>
            </a:r>
          </a:p>
          <a:p>
            <a:pPr>
              <a:lnSpc>
                <a:spcPct val="150000"/>
              </a:lnSpc>
            </a:pPr>
            <a:endParaRPr lang="es-CL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5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La estructura de una </a:t>
            </a:r>
            <a:r>
              <a:rPr lang="es-ES" sz="3200" dirty="0" err="1"/>
              <a:t>ShinyApp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i="1" dirty="0"/>
              <a:t>Correr </a:t>
            </a:r>
            <a:r>
              <a:rPr lang="es-ES" dirty="0"/>
              <a:t>la </a:t>
            </a:r>
            <a:r>
              <a:rPr lang="es-ES" dirty="0" err="1"/>
              <a:t>apliación</a:t>
            </a:r>
            <a:endParaRPr lang="es-CL" dirty="0"/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26691FF8-57DE-9C97-21F5-D41F384B052C}"/>
              </a:ext>
            </a:extLst>
          </p:cNvPr>
          <p:cNvSpPr/>
          <p:nvPr/>
        </p:nvSpPr>
        <p:spPr>
          <a:xfrm>
            <a:off x="457199" y="1317519"/>
            <a:ext cx="79921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La función </a:t>
            </a:r>
            <a:r>
              <a:rPr lang="es-ES" sz="20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shinyApp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crea y deja corriendo la app con los parámetros otorgados.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0000"/>
                </a:solidFill>
                <a:latin typeface="Fira Sans" panose="020B0503050000020004" pitchFamily="34" charset="0"/>
              </a:rPr>
              <a:t>No siempre 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tendremos que escribirla pues veremos que </a:t>
            </a: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RStudio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al crear una </a:t>
            </a: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shinyApp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nos pondrá un botón para servir la aplicación.</a:t>
            </a:r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555731" y="4043684"/>
            <a:ext cx="8131071" cy="214565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600" b="1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shiny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6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()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6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600" dirty="0">
                <a:solidFill>
                  <a:srgbClr val="333333"/>
                </a:solidFill>
                <a:latin typeface="Fira Code" pitchFamily="1" charset="0"/>
              </a:rPr>
              <a:t>(input, output) {}</a:t>
            </a:r>
          </a:p>
          <a:p>
            <a:endParaRPr lang="es-CL" sz="16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6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shinyApp</a:t>
            </a:r>
            <a:r>
              <a:rPr lang="es-CL" sz="16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(</a:t>
            </a:r>
            <a:r>
              <a:rPr lang="es-CL" sz="16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ui</a:t>
            </a:r>
            <a:r>
              <a:rPr lang="es-CL" sz="16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, server) </a:t>
            </a:r>
          </a:p>
          <a:p>
            <a:pPr>
              <a:lnSpc>
                <a:spcPct val="150000"/>
              </a:lnSpc>
            </a:pPr>
            <a:endParaRPr lang="es-CL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3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La estructura de una </a:t>
            </a:r>
            <a:r>
              <a:rPr lang="es-ES" sz="3200" dirty="0" err="1"/>
              <a:t>ShinyApp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i="1" dirty="0"/>
              <a:t>Correr </a:t>
            </a:r>
            <a:r>
              <a:rPr lang="es-ES" dirty="0"/>
              <a:t>la aplicación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555730" y="3516158"/>
            <a:ext cx="8131071" cy="274030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ES" sz="1200" b="1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ES" sz="12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ES" sz="1200" dirty="0" err="1">
                <a:solidFill>
                  <a:srgbClr val="333333"/>
                </a:solidFill>
                <a:latin typeface="Fira Code" pitchFamily="1" charset="0"/>
              </a:rPr>
              <a:t>shiny</a:t>
            </a:r>
            <a:r>
              <a:rPr lang="es-ES" sz="12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ES" sz="1200" i="1" dirty="0">
                <a:solidFill>
                  <a:srgbClr val="999988"/>
                </a:solidFill>
                <a:latin typeface="Fira Code" pitchFamily="1" charset="0"/>
              </a:rPr>
              <a:t># acá se cargarán paquetes y posiblemente también datos</a:t>
            </a:r>
            <a:endParaRPr lang="es-ES" sz="12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ES" sz="1200" i="1" dirty="0">
                <a:solidFill>
                  <a:srgbClr val="999988"/>
                </a:solidFill>
                <a:latin typeface="Fira Code" pitchFamily="1" charset="0"/>
              </a:rPr>
              <a:t># necesarios para </a:t>
            </a:r>
            <a:r>
              <a:rPr lang="es-ES" sz="1200" i="1" dirty="0" err="1">
                <a:solidFill>
                  <a:srgbClr val="999988"/>
                </a:solidFill>
                <a:latin typeface="Fira Code" pitchFamily="1" charset="0"/>
              </a:rPr>
              <a:t>ui</a:t>
            </a:r>
            <a:r>
              <a:rPr lang="es-ES" sz="1200" i="1" dirty="0">
                <a:solidFill>
                  <a:srgbClr val="999988"/>
                </a:solidFill>
                <a:latin typeface="Fira Code" pitchFamily="1" charset="0"/>
              </a:rPr>
              <a:t> (como definir opciones de inputs)</a:t>
            </a:r>
            <a:endParaRPr lang="es-ES" sz="1200" dirty="0">
              <a:solidFill>
                <a:srgbClr val="333333"/>
              </a:solidFill>
              <a:latin typeface="Fira Code" pitchFamily="1" charset="0"/>
            </a:endParaRPr>
          </a:p>
          <a:p>
            <a:endParaRPr lang="es-ES" sz="12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ES" sz="12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ES" sz="12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ES" sz="12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ES" sz="12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ES" sz="1200" i="1" dirty="0">
                <a:solidFill>
                  <a:srgbClr val="999988"/>
                </a:solidFill>
                <a:latin typeface="Fira Code" pitchFamily="1" charset="0"/>
              </a:rPr>
              <a:t>     # código que da forma a </a:t>
            </a:r>
            <a:r>
              <a:rPr lang="es-ES" sz="1200" i="1" dirty="0" err="1">
                <a:solidFill>
                  <a:srgbClr val="999988"/>
                </a:solidFill>
                <a:latin typeface="Fira Code" pitchFamily="1" charset="0"/>
              </a:rPr>
              <a:t>nuestrá</a:t>
            </a:r>
            <a:r>
              <a:rPr lang="es-ES" sz="1200" i="1" dirty="0">
                <a:solidFill>
                  <a:srgbClr val="999988"/>
                </a:solidFill>
                <a:latin typeface="Fira Code" pitchFamily="1" charset="0"/>
              </a:rPr>
              <a:t> aplicación: </a:t>
            </a:r>
          </a:p>
          <a:p>
            <a:r>
              <a:rPr lang="es-ES" sz="1200" i="1" dirty="0">
                <a:solidFill>
                  <a:srgbClr val="999988"/>
                </a:solidFill>
                <a:latin typeface="Fira Code" pitchFamily="1" charset="0"/>
              </a:rPr>
              <a:t>     # títulos, secciones, textos, inputs</a:t>
            </a:r>
            <a:endParaRPr lang="es-ES" sz="12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ES" sz="1200" dirty="0">
                <a:solidFill>
                  <a:srgbClr val="333333"/>
                </a:solidFill>
                <a:latin typeface="Fira Code" pitchFamily="1" charset="0"/>
              </a:rPr>
              <a:t>) </a:t>
            </a:r>
          </a:p>
          <a:p>
            <a:endParaRPr lang="es-ES" sz="12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ES" sz="12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ES" sz="12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ES" sz="12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ES" sz="1200" i="1" dirty="0">
                <a:solidFill>
                  <a:srgbClr val="999988"/>
                </a:solidFill>
                <a:latin typeface="Fira Code" pitchFamily="1" charset="0"/>
              </a:rPr>
              <a:t>    # </a:t>
            </a:r>
            <a:r>
              <a:rPr lang="es-ES" sz="1200" i="1" dirty="0" err="1">
                <a:solidFill>
                  <a:srgbClr val="999988"/>
                </a:solidFill>
                <a:latin typeface="Fira Code" pitchFamily="1" charset="0"/>
              </a:rPr>
              <a:t>toooda</a:t>
            </a:r>
            <a:r>
              <a:rPr lang="es-ES" sz="1200" i="1" dirty="0">
                <a:solidFill>
                  <a:srgbClr val="999988"/>
                </a:solidFill>
                <a:latin typeface="Fira Code" pitchFamily="1" charset="0"/>
              </a:rPr>
              <a:t> la lógica de como interactúan</a:t>
            </a:r>
          </a:p>
          <a:p>
            <a:r>
              <a:rPr lang="es-ES" sz="1200" i="1" dirty="0">
                <a:solidFill>
                  <a:srgbClr val="999988"/>
                </a:solidFill>
                <a:latin typeface="Fira Code" pitchFamily="1" charset="0"/>
              </a:rPr>
              <a:t>    # los outputs en función de los inputs</a:t>
            </a:r>
            <a:endParaRPr lang="es-ES" sz="12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ES" sz="12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s-CL" sz="12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CuadroTexto 3">
            <a:extLst>
              <a:ext uri="{FF2B5EF4-FFF2-40B4-BE49-F238E27FC236}">
                <a16:creationId xmlns:a16="http://schemas.microsoft.com/office/drawing/2014/main" id="{09F22AF5-B8BF-CEAD-16F9-F8CEDDB1B716}"/>
              </a:ext>
            </a:extLst>
          </p:cNvPr>
          <p:cNvSpPr txBox="1"/>
          <p:nvPr/>
        </p:nvSpPr>
        <p:spPr>
          <a:xfrm>
            <a:off x="555731" y="1378993"/>
            <a:ext cx="8131071" cy="1632306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200" b="1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2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200" dirty="0" err="1">
                <a:solidFill>
                  <a:srgbClr val="333333"/>
                </a:solidFill>
                <a:latin typeface="Fira Code" pitchFamily="1" charset="0"/>
              </a:rPr>
              <a:t>shiny</a:t>
            </a:r>
            <a:r>
              <a:rPr lang="es-CL" sz="12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2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2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2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2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200" dirty="0">
                <a:solidFill>
                  <a:srgbClr val="333333"/>
                </a:solidFill>
                <a:latin typeface="Fira Code" pitchFamily="1" charset="0"/>
              </a:rPr>
              <a:t>()</a:t>
            </a:r>
          </a:p>
          <a:p>
            <a:endParaRPr lang="es-CL" sz="12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2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2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200" dirty="0">
                <a:solidFill>
                  <a:srgbClr val="333333"/>
                </a:solidFill>
                <a:latin typeface="Fira Code" pitchFamily="1" charset="0"/>
              </a:rPr>
              <a:t>(input, output) {}</a:t>
            </a:r>
          </a:p>
          <a:p>
            <a:endParaRPr lang="es-CL" sz="12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200" dirty="0" err="1">
                <a:solidFill>
                  <a:srgbClr val="333333"/>
                </a:solidFill>
                <a:latin typeface="Fira Code" pitchFamily="1" charset="0"/>
              </a:rPr>
              <a:t>runApp</a:t>
            </a:r>
            <a:r>
              <a:rPr lang="es-CL" sz="12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200" dirty="0" err="1">
                <a:solidFill>
                  <a:srgbClr val="333333"/>
                </a:solidFill>
                <a:latin typeface="Fira Code" pitchFamily="1" charset="0"/>
              </a:rPr>
              <a:t>list</a:t>
            </a:r>
            <a:r>
              <a:rPr lang="es-CL" sz="12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2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2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2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200" dirty="0">
                <a:solidFill>
                  <a:srgbClr val="333333"/>
                </a:solidFill>
                <a:latin typeface="Fira Code" pitchFamily="1" charset="0"/>
              </a:rPr>
              <a:t>, server = server))</a:t>
            </a:r>
          </a:p>
          <a:p>
            <a:pPr>
              <a:lnSpc>
                <a:spcPct val="150000"/>
              </a:lnSpc>
            </a:pPr>
            <a:endParaRPr lang="es-CL" sz="12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02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A7EF0-33DE-1EFC-26A3-9E0234F21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F23D4705-2FC3-A740-62D6-3779F78E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Repaso R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60666A4B-F970-F532-4530-0A267466DDA9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3A3F3E-CE8E-70D0-686F-72E4337B054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Que hace el siguiente código?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514764A9-F530-7C02-5C21-19871EEADF3B}"/>
              </a:ext>
            </a:extLst>
          </p:cNvPr>
          <p:cNvSpPr txBox="1"/>
          <p:nvPr/>
        </p:nvSpPr>
        <p:spPr>
          <a:xfrm>
            <a:off x="457200" y="1709263"/>
            <a:ext cx="7992145" cy="2123658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(123)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(10)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x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(TRUE, "b", "l")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t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c &lt;- "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darkred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”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c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c) </a:t>
            </a:r>
            <a:endParaRPr lang="es-CL" sz="12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CuadroTexto 3">
            <a:extLst>
              <a:ext uri="{FF2B5EF4-FFF2-40B4-BE49-F238E27FC236}">
                <a16:creationId xmlns:a16="http://schemas.microsoft.com/office/drawing/2014/main" id="{18BB37E0-BD97-D6CD-EFB4-32C0056C6563}"/>
              </a:ext>
            </a:extLst>
          </p:cNvPr>
          <p:cNvSpPr txBox="1"/>
          <p:nvPr/>
        </p:nvSpPr>
        <p:spPr>
          <a:xfrm>
            <a:off x="457196" y="4115203"/>
            <a:ext cx="7992145" cy="195438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(123)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(30)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x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(FALSE, "b", "l")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t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c &lt;- "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green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"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c) </a:t>
            </a:r>
            <a:endParaRPr lang="es-CL" sz="12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4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Nuestra primer App andando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Ejercicio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4" y="2199360"/>
            <a:ext cx="7992145" cy="4154984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shiny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sidebarLayout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sliderInput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"Simulaciones"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min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50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100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70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selectInput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"Color"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c(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"red"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"blue"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black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checkboxInput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"Puntos:"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FALSE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mainPanel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plotOutput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output$outplot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renderPlot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123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input$nrand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input$punto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input$col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})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shinyApp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server)</a:t>
            </a:r>
            <a:endParaRPr lang="es-CL" sz="12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199" y="1317519"/>
            <a:ext cx="7992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Hacer funcionar el siguiente código en R </a:t>
            </a: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Rstudio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: (</a:t>
            </a: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hint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: sí, </a:t>
            </a: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copy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+ paste + run)</a:t>
            </a:r>
          </a:p>
        </p:txBody>
      </p:sp>
    </p:spTree>
    <p:extLst>
      <p:ext uri="{BB962C8B-B14F-4D97-AF65-F5344CB8AC3E}">
        <p14:creationId xmlns:p14="http://schemas.microsoft.com/office/powerpoint/2010/main" val="184961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Aplicación</a:t>
            </a:r>
            <a:endParaRPr lang="es-CL" dirty="0"/>
          </a:p>
        </p:txBody>
      </p:sp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4D25483-D089-B813-C07A-AE79F41D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30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40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Contenedor</a:t>
            </a:r>
            <a:endParaRPr lang="es-CL" dirty="0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F7DE08F-6FCA-E2EE-98BF-BF22E4F0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30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Otros contenedores</a:t>
            </a:r>
            <a:endParaRPr lang="es-CL" dirty="0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C48DDAF-53BA-3DD3-F340-6B9788462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30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7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6705600" y="6566558"/>
            <a:ext cx="1981200" cy="291442"/>
          </a:xfrm>
        </p:spPr>
        <p:txBody>
          <a:bodyPr/>
          <a:lstStyle/>
          <a:p>
            <a:fld id="{03176E22-06F3-304B-B8DB-29387DDA8CA3}" type="slidenum">
              <a:rPr lang="es-ES" smtClean="0"/>
              <a:t>2</a:t>
            </a:fld>
            <a:endParaRPr lang="es-ES"/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3B8A3D1C-498B-1523-8410-5DD6EC42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CONTENIDOS</a:t>
            </a:r>
          </a:p>
        </p:txBody>
      </p:sp>
      <p:sp>
        <p:nvSpPr>
          <p:cNvPr id="15" name="Rectángulo 9">
            <a:extLst>
              <a:ext uri="{FF2B5EF4-FFF2-40B4-BE49-F238E27FC236}">
                <a16:creationId xmlns:a16="http://schemas.microsoft.com/office/drawing/2014/main" id="{5CEEF9CA-F955-9EFF-908E-5F102D9307D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ángulo 3">
            <a:extLst>
              <a:ext uri="{FF2B5EF4-FFF2-40B4-BE49-F238E27FC236}">
                <a16:creationId xmlns:a16="http://schemas.microsoft.com/office/drawing/2014/main" id="{7E935F7D-58E4-36B9-51F2-56A1CC1486E3}"/>
              </a:ext>
            </a:extLst>
          </p:cNvPr>
          <p:cNvSpPr/>
          <p:nvPr/>
        </p:nvSpPr>
        <p:spPr>
          <a:xfrm>
            <a:off x="776314" y="1469361"/>
            <a:ext cx="7591372" cy="3583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</a:t>
            </a:r>
            <a:r>
              <a:rPr lang="es-CL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Conceptos</a:t>
            </a: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básicos: Que es una aplicación WEB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 </a:t>
            </a:r>
            <a:r>
              <a:rPr lang="es-CL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Anatomía </a:t>
            </a: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y </a:t>
            </a:r>
            <a:r>
              <a:rPr lang="es-CL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funcionamiento </a:t>
            </a: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 una aplicación </a:t>
            </a:r>
            <a:r>
              <a:rPr lang="es-CL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Shiny</a:t>
            </a:r>
            <a:endParaRPr lang="es-CL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3. </a:t>
            </a:r>
            <a:r>
              <a:rPr lang="es-CL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Reactividad</a:t>
            </a: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entre inputs/outputs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4. </a:t>
            </a:r>
            <a:r>
              <a:rPr lang="es-CL" sz="20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Layouts</a:t>
            </a: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y estilos</a:t>
            </a:r>
            <a:endParaRPr lang="es-CL" sz="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5. Más 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Outputs</a:t>
            </a: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: </a:t>
            </a:r>
            <a:r>
              <a:rPr lang="es-CL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HTMLWidgets</a:t>
            </a: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s-E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6. 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Publicar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una aplicación (local/</a:t>
            </a: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shinyapps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endParaRPr lang="es-CL" sz="200" b="1" dirty="0">
              <a:solidFill>
                <a:srgbClr val="9753B8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758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Inputs</a:t>
            </a:r>
            <a:endParaRPr lang="es-CL" dirty="0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16356A7-460B-736D-514C-5693C40A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30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99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Outputs</a:t>
            </a:r>
            <a:endParaRPr lang="es-CL" dirty="0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6EE591A-2442-5316-808E-9A94364F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30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4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Interacción</a:t>
            </a:r>
            <a:endParaRPr lang="es-CL" dirty="0"/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9F51B761-E1FF-B4EB-FDAB-67C2327E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30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3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Resultado</a:t>
            </a:r>
            <a:endParaRPr lang="es-CL" dirty="0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587095F-67BE-CDA6-3589-7B6ECBF98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30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56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Aplicación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2" y="1255278"/>
            <a:ext cx="7992145" cy="34778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sidebarLayout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sliderInput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"Simulaciones"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min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50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100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70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selectInput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"Color"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c(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"red"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"blue"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black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checkboxInput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"Puntos:"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FALSE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mainPanel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plotOutput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output$outplot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renderPlot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123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input$nrand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input$punto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input$col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})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200" y="4894838"/>
            <a:ext cx="7992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El código de nuestra aplicación</a:t>
            </a:r>
          </a:p>
        </p:txBody>
      </p:sp>
    </p:spTree>
    <p:extLst>
      <p:ext uri="{BB962C8B-B14F-4D97-AF65-F5344CB8AC3E}">
        <p14:creationId xmlns:p14="http://schemas.microsoft.com/office/powerpoint/2010/main" val="46670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Funciones para el </a:t>
            </a:r>
            <a:r>
              <a:rPr lang="es-ES" dirty="0" err="1"/>
              <a:t>layout</a:t>
            </a:r>
            <a:r>
              <a:rPr lang="es-ES" dirty="0"/>
              <a:t> o diseño, los contenedores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2" y="1255278"/>
            <a:ext cx="7992145" cy="34778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fluidPage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sidebarLayout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sidebarPanel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sliderInput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"Simulaciones"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min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50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100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70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selectInput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"Color"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c(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"red"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"blue"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black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checkboxInput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"Puntos:"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FALSE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mainPanel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plotOutput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output$outplot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renderPlot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123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input$nrand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input$punto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input$col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})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200" y="4894838"/>
            <a:ext cx="7992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Las funciones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fluidPage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,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sidebarLayout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,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sidebarPanel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,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mainPanel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definen el diseño/</a:t>
            </a: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layout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de nuestra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Existen muchas más formas de organizar una app: Por ejemplo uso de </a:t>
            </a: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tabs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de </a:t>
            </a: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menus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, o páginas con navegación. Más detalles http://shiny.rstudio.com/articles/layout-guide.html.</a:t>
            </a:r>
          </a:p>
        </p:txBody>
      </p:sp>
    </p:spTree>
    <p:extLst>
      <p:ext uri="{BB962C8B-B14F-4D97-AF65-F5344CB8AC3E}">
        <p14:creationId xmlns:p14="http://schemas.microsoft.com/office/powerpoint/2010/main" val="154387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Los inputs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2" y="1255278"/>
            <a:ext cx="7992145" cy="34778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sidebarLayout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sliderInput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"Simulaciones"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min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50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100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70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selectInput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"Color"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c(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"red"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"blue"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black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checkboxInput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"Puntos:"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FALSE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mainPanel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plotOutput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output$outplot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renderPlot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123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input$nrand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input$punto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input$col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})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200" y="4894840"/>
            <a:ext cx="799214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Las funciones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sliderInput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,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selectInput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,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checkboxInput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generan inputs de nuestra app, con esto el usuario puede interactuar con nuestra aplicación. </a:t>
            </a:r>
            <a:r>
              <a:rPr lang="es-ES" sz="1200" dirty="0">
                <a:solidFill>
                  <a:srgbClr val="000000"/>
                </a:solidFill>
                <a:latin typeface="Fira Sans" panose="020B0503050000020004" pitchFamily="34" charset="0"/>
              </a:rPr>
              <a:t> </a:t>
            </a:r>
            <a:r>
              <a:rPr lang="es-ES" sz="1200" dirty="0">
                <a:solidFill>
                  <a:srgbClr val="000000"/>
                </a:solidFill>
                <a:latin typeface="Fira Sans" panose="020B0503050000020004" pitchFamily="34" charset="0"/>
                <a:hlinkClick r:id="rId3"/>
              </a:rPr>
              <a:t>https://shiny.rstudio.com/gallery/widget-gallery.html</a:t>
            </a:r>
            <a:r>
              <a:rPr lang="es-ES" sz="1200" dirty="0">
                <a:solidFill>
                  <a:srgbClr val="000000"/>
                </a:solidFill>
                <a:latin typeface="Fira Sans" panose="020B0503050000020004" pitchFamily="34" charset="0"/>
              </a:rPr>
              <a:t> </a:t>
            </a:r>
            <a:r>
              <a:rPr lang="es-ES" sz="1200" dirty="0">
                <a:solidFill>
                  <a:srgbClr val="000000"/>
                </a:solidFill>
                <a:latin typeface="Fira Sans" panose="020B0503050000020004" pitchFamily="34" charset="0"/>
                <a:hlinkClick r:id="rId4"/>
              </a:rPr>
              <a:t>https://rundel.shinyapps.io/widgets/</a:t>
            </a:r>
            <a:endParaRPr lang="es-ES" sz="12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Estas funciones permiten que el usuario ingrese valor (o archivos) para que sean procesaros por R. Estos valores llegan al server como vectores, números, etc.</a:t>
            </a:r>
          </a:p>
        </p:txBody>
      </p:sp>
    </p:spTree>
    <p:extLst>
      <p:ext uri="{BB962C8B-B14F-4D97-AF65-F5344CB8AC3E}">
        <p14:creationId xmlns:p14="http://schemas.microsoft.com/office/powerpoint/2010/main" val="371689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Outputs en el </a:t>
            </a:r>
            <a:r>
              <a:rPr lang="es-ES" sz="17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ui</a:t>
            </a:r>
            <a:endParaRPr lang="es-CL" sz="1700" b="1" dirty="0">
              <a:solidFill>
                <a:srgbClr val="9753B8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2" y="1255278"/>
            <a:ext cx="7992145" cy="34778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sidebarLayout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sliderInput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"Simulaciones"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min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50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100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70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selectInput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"Color"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c(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"red"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"blue"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black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checkboxInput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"Puntos:"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FALSE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mainPanel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plotOutput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output$outplot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renderPlot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123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input$nrand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input$punto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input$col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})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200" y="4894840"/>
            <a:ext cx="79921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La función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plotOutput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define una salida y el contenido se desplegará donde fue definido en el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ui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Como mencionamos, nuestras apps pueden tener muchos outputs: tablas, texto, imágenes, mapas interactivos!</a:t>
            </a:r>
          </a:p>
        </p:txBody>
      </p:sp>
    </p:spTree>
    <p:extLst>
      <p:ext uri="{BB962C8B-B14F-4D97-AF65-F5344CB8AC3E}">
        <p14:creationId xmlns:p14="http://schemas.microsoft.com/office/powerpoint/2010/main" val="418121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2" y="1255278"/>
            <a:ext cx="7992145" cy="34778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sidebarLayout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sliderInput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"Simulaciones"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min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50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100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70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selectInput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"Color"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c(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"red"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"blue"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black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checkboxInput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"Puntos:"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FALSE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mainPanel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plotOutput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output$outplot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renderPlot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123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input$nrand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input$punto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input$col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})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200" y="4894838"/>
            <a:ext cx="79921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La función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renderPlot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define un tipo de salida. En este caso gráfica (</a:t>
            </a: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plot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Existen otros tipos de salidas, como tablas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tableOutput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o tablas más interactivas como 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DT::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DTOutput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C58C8ADF-0A4A-54D5-F137-DBE36FE736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889000"/>
            <a:ext cx="8229600" cy="309562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Outputs en el </a:t>
            </a:r>
            <a:r>
              <a:rPr lang="es-ES" sz="17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server</a:t>
            </a:r>
            <a:endParaRPr lang="es-CL" sz="1700" b="1" dirty="0">
              <a:solidFill>
                <a:srgbClr val="9753B8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La pareja de funciones </a:t>
            </a:r>
            <a:r>
              <a:rPr lang="es-ES" sz="17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*Output</a:t>
            </a:r>
            <a:r>
              <a:rPr lang="es-ES" dirty="0"/>
              <a:t> y </a:t>
            </a:r>
            <a:r>
              <a:rPr lang="es-ES" sz="17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render*</a:t>
            </a:r>
            <a:endParaRPr lang="es-CL" sz="1700" b="1" dirty="0">
              <a:solidFill>
                <a:srgbClr val="9753B8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2" y="1255278"/>
            <a:ext cx="7992145" cy="34778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sidebarLayout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sliderInput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"Simulaciones"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min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50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100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70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selectInput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"Color"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c(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"red"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"blue"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black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checkboxInput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"Puntos:"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FALSE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mainPanel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plotOutput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output$outplot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renderPlot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123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input$nrand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input$punto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input$col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})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200" y="4894838"/>
            <a:ext cx="7992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Las funciones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plotOutput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y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renderPlot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trabajan juntas para agregar salidas de R a la interfaz de usuario. Para cada 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*Output 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definido en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ui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debe existir un 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render*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en el 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server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Hay muchas parejas como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renderText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/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textOutput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  <a:ea typeface="Source Sans Pro" panose="020B0503030403020204" pitchFamily="34" charset="0"/>
              </a:rPr>
              <a:t>,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renderTable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/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tableOutput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  <a:ea typeface="Source Sans Pro" panose="020B0503030403020204" pitchFamily="34" charset="0"/>
              </a:rPr>
              <a:t> o también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renderLeaflet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/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leafletOutput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781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660525" y="2711644"/>
            <a:ext cx="5822950" cy="930804"/>
          </a:xfrm>
        </p:spPr>
        <p:txBody>
          <a:bodyPr>
            <a:normAutofit/>
          </a:bodyPr>
          <a:lstStyle/>
          <a:p>
            <a:r>
              <a:rPr lang="es-ES" dirty="0"/>
              <a:t>Conceptos básicos</a:t>
            </a:r>
          </a:p>
        </p:txBody>
      </p:sp>
    </p:spTree>
    <p:extLst>
      <p:ext uri="{BB962C8B-B14F-4D97-AF65-F5344CB8AC3E}">
        <p14:creationId xmlns:p14="http://schemas.microsoft.com/office/powerpoint/2010/main" val="1964594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Las funciones </a:t>
            </a:r>
            <a:r>
              <a:rPr lang="es-ES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*Output</a:t>
            </a:r>
            <a:r>
              <a:rPr lang="es-ES" dirty="0"/>
              <a:t> y </a:t>
            </a:r>
            <a:r>
              <a:rPr lang="es-ES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render*  </a:t>
            </a:r>
            <a:r>
              <a:rPr lang="es-ES" dirty="0"/>
              <a:t>se asocian con un identificador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2" y="1255278"/>
            <a:ext cx="7992145" cy="34778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sidebarLayout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sliderInput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"Simulaciones"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min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50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100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70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selectInput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"Color"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c(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"red"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"blue"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black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checkboxInput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"Puntos:"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FALSE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mainPanel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plotOutput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highlight>
                  <a:srgbClr val="FFFF00"/>
                </a:highlight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highlight>
                  <a:srgbClr val="FFFF00"/>
                </a:highlight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DD1144"/>
                </a:solidFill>
                <a:highlight>
                  <a:srgbClr val="FFFF00"/>
                </a:highlight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output$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renderPlot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123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input$nrand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input$punto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input$col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})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200" y="4894838"/>
            <a:ext cx="7992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Cada par 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*Output</a:t>
            </a:r>
            <a:r>
              <a:rPr lang="es-ES" sz="1600" dirty="0"/>
              <a:t> 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y</a:t>
            </a:r>
            <a:r>
              <a:rPr lang="es-ES" sz="1600" dirty="0"/>
              <a:t> 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render* 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se asocian con un </a:t>
            </a:r>
            <a:r>
              <a:rPr lang="es-ES" sz="1600" b="1" dirty="0">
                <a:solidFill>
                  <a:srgbClr val="000000"/>
                </a:solidFill>
                <a:latin typeface="Fira Sans" panose="020B0503050000020004" pitchFamily="34" charset="0"/>
              </a:rPr>
              <a:t>id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definido por nosotros.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Este </a:t>
            </a:r>
            <a:r>
              <a:rPr lang="es-ES" sz="1600" b="1" dirty="0">
                <a:solidFill>
                  <a:srgbClr val="000000"/>
                </a:solidFill>
                <a:latin typeface="Fira Sans" panose="020B0503050000020004" pitchFamily="34" charset="0"/>
              </a:rPr>
              <a:t>id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debe ser único en la aplicación.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En el ejemplo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renderPlot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está asociado con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plotOutput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vía el </a:t>
            </a:r>
            <a:r>
              <a:rPr lang="es-ES" sz="1600" b="1" dirty="0">
                <a:solidFill>
                  <a:srgbClr val="000000"/>
                </a:solidFill>
                <a:latin typeface="Fira Sans" panose="020B0503050000020004" pitchFamily="34" charset="0"/>
              </a:rPr>
              <a:t>id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outplot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. En el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ui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va como </a:t>
            </a: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string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-entre comillas- no así en el 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server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.</a:t>
            </a:r>
            <a:endParaRPr lang="es-ES" sz="1600" b="1" dirty="0">
              <a:solidFill>
                <a:srgbClr val="9753B8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00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Como obtener el valor del </a:t>
            </a:r>
            <a:r>
              <a:rPr lang="es-ES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</a:t>
            </a:r>
            <a:r>
              <a:rPr lang="es-ES" dirty="0"/>
              <a:t> en R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2" y="1255278"/>
            <a:ext cx="7992145" cy="34778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sidebarLayout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sliderInput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highlight>
                  <a:srgbClr val="FFFF00"/>
                </a:highlight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highlight>
                  <a:srgbClr val="FFFF00"/>
                </a:highlight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DD1144"/>
                </a:solidFill>
                <a:highlight>
                  <a:srgbClr val="FFFF00"/>
                </a:highlight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"Simulaciones"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min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50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100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70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selectInput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"Color"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c(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"red"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"blue"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black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checkboxInput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"Puntos:"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FALSE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mainPanel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plotOutput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output$outplot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renderPlot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123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input$punto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input$col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})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200" y="4894838"/>
            <a:ext cx="79921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La función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sliderInput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y cada función 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*Input 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requiere un </a:t>
            </a:r>
            <a:r>
              <a:rPr lang="es-ES" sz="1600" b="1" dirty="0">
                <a:solidFill>
                  <a:srgbClr val="000000"/>
                </a:solidFill>
                <a:latin typeface="Fira Sans" panose="020B0503050000020004" pitchFamily="34" charset="0"/>
              </a:rPr>
              <a:t>id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para ser identificado en el </a:t>
            </a:r>
            <a:r>
              <a:rPr lang="es-ES" sz="1600" b="1" dirty="0">
                <a:solidFill>
                  <a:srgbClr val="000000"/>
                </a:solidFill>
                <a:latin typeface="Fira Sans" panose="020B0503050000020004" pitchFamily="34" charset="0"/>
              </a:rPr>
              <a:t>server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. Acá, el valor </a:t>
            </a: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númerico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ingresado o </a:t>
            </a: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modifcado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por el usuario se puede acceder en el server bajo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input$nrand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Cada 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*Input 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requiere argumentos específicos a cada tipo de 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: valor por defecto, etiquetas, opciones,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1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Tipos de </a:t>
            </a:r>
            <a:r>
              <a:rPr lang="es-ES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</a:t>
            </a:r>
            <a:r>
              <a:rPr lang="es-ES" dirty="0"/>
              <a:t>s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2" y="1255278"/>
            <a:ext cx="7992145" cy="34778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sidebarLayout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sliderInput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"Simulaciones"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min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50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100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70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selectInput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"Color"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c(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"red"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"blue"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black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checkboxInput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"Puntos:"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FALSE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mainPanel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plotOutput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output$outplot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renderPlot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123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x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input$nrand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t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input$punto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t, col =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input$col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})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200" y="4894840"/>
            <a:ext cx="799214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sliderInput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se usa para seleccionar un valor numérico entre un rango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selectInput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otorga la posibilidad que el usuario escoge entre un conjunto de valores.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checkboxInput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en el 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server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es un valor lógico TRUE/FALSE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algn="l"/>
            <a:r>
              <a:rPr lang="es-ES" sz="1200" dirty="0">
                <a:solidFill>
                  <a:srgbClr val="000000"/>
                </a:solidFill>
                <a:latin typeface="Fira Sans" panose="020B0503050000020004" pitchFamily="34" charset="0"/>
              </a:rPr>
              <a:t>https://gallery.shinyapps.io/065-update-input-demo/  http://shinyapps.dreamrs.fr/shinyWidgets/</a:t>
            </a:r>
          </a:p>
        </p:txBody>
      </p:sp>
    </p:spTree>
    <p:extLst>
      <p:ext uri="{BB962C8B-B14F-4D97-AF65-F5344CB8AC3E}">
        <p14:creationId xmlns:p14="http://schemas.microsoft.com/office/powerpoint/2010/main" val="294424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Funcionamiento de una </a:t>
            </a:r>
            <a:r>
              <a:rPr lang="es-ES" sz="3200" dirty="0" err="1"/>
              <a:t>shiny</a:t>
            </a:r>
            <a:r>
              <a:rPr lang="es-ES" sz="3200" dirty="0"/>
              <a:t> app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Lógica de la salida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2" y="1255278"/>
            <a:ext cx="7992145" cy="34778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sidebarLayout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sidebarPanel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sliderInput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nrand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"Simulaciones"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min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50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100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70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selectInput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"Color"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c(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"red"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"blue"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black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checkboxInput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"Puntos:"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100" dirty="0">
                <a:solidFill>
                  <a:srgbClr val="008080"/>
                </a:solidFill>
                <a:latin typeface="Fira Code" pitchFamily="1" charset="0"/>
              </a:rPr>
              <a:t>FALSE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),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mainPanel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plotOutput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 err="1">
                <a:solidFill>
                  <a:srgbClr val="DD1144"/>
                </a:solidFill>
                <a:latin typeface="Fira Code" pitchFamily="1" charset="0"/>
              </a:rPr>
              <a:t>outplot</a:t>
            </a:r>
            <a:r>
              <a:rPr lang="es-CL" sz="11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1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100" b="1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output$outplot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100" dirty="0" err="1">
                <a:solidFill>
                  <a:srgbClr val="333333"/>
                </a:solidFill>
                <a:latin typeface="Fira Code" pitchFamily="1" charset="0"/>
              </a:rPr>
              <a:t>renderPlot</a:t>
            </a:r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set.seed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(</a:t>
            </a:r>
            <a:r>
              <a:rPr lang="es-CL" sz="1100" dirty="0">
                <a:solidFill>
                  <a:srgbClr val="008080"/>
                </a:solidFill>
                <a:highlight>
                  <a:srgbClr val="FFFF00"/>
                </a:highlight>
                <a:latin typeface="Fira Code" pitchFamily="1" charset="0"/>
              </a:rPr>
              <a:t>123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x &lt;- 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rnorm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input$nrand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t &lt;- 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ifelse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(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input$punto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highlight>
                  <a:srgbClr val="FFFF00"/>
                </a:highlight>
                <a:latin typeface="Fira Code" pitchFamily="1" charset="0"/>
              </a:rPr>
              <a:t>"b"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, </a:t>
            </a:r>
            <a:r>
              <a:rPr lang="es-CL" sz="1100" dirty="0">
                <a:solidFill>
                  <a:srgbClr val="DD1144"/>
                </a:solidFill>
                <a:highlight>
                  <a:srgbClr val="FFFF00"/>
                </a:highlight>
                <a:latin typeface="Fira Code" pitchFamily="1" charset="0"/>
              </a:rPr>
              <a:t>"l"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plot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(x, 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type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 = t, col = </a:t>
            </a:r>
            <a:r>
              <a:rPr lang="es-CL" sz="1100" dirty="0" err="1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input$col</a:t>
            </a:r>
            <a:r>
              <a:rPr lang="es-CL" sz="1100" dirty="0">
                <a:solidFill>
                  <a:srgbClr val="333333"/>
                </a:solidFill>
                <a:highlight>
                  <a:srgbClr val="FFFF00"/>
                </a:highlight>
                <a:latin typeface="Fira Code" pitchFamily="1" charset="0"/>
              </a:rPr>
              <a:t>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	})</a:t>
            </a:r>
          </a:p>
          <a:p>
            <a:r>
              <a:rPr lang="es-CL" sz="1100" dirty="0">
                <a:solidFill>
                  <a:srgbClr val="333333"/>
                </a:solidFill>
                <a:latin typeface="Fira Code" pitchFamily="1" charset="0"/>
              </a:rPr>
              <a:t>}</a:t>
            </a: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200" y="4894840"/>
            <a:ext cx="79921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Este espacio determina la lógica de nuestra salida.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¡¡¡Es código R normal y corriente como el que ya conocemos!!!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Acá haremos uso de los inputs para entregar lo que deseamos.</a:t>
            </a:r>
          </a:p>
        </p:txBody>
      </p:sp>
    </p:spTree>
    <p:extLst>
      <p:ext uri="{BB962C8B-B14F-4D97-AF65-F5344CB8AC3E}">
        <p14:creationId xmlns:p14="http://schemas.microsoft.com/office/powerpoint/2010/main" val="128307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App con más inputs y outputs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Ejercicio</a:t>
            </a:r>
            <a:endParaRPr lang="es-CL" dirty="0"/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199" y="1317521"/>
            <a:ext cx="7992148" cy="466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Para crear una app. Haga </a:t>
            </a: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click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en:</a:t>
            </a:r>
          </a:p>
          <a:p>
            <a:pPr>
              <a:lnSpc>
                <a:spcPct val="150000"/>
              </a:lnSpc>
            </a:pP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File, luego New File y </a:t>
            </a: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Shiny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Web App, seleccione el nombre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Ejecutela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con Run App e </a:t>
            </a:r>
            <a:r>
              <a:rPr lang="es-ES" sz="2000" dirty="0" err="1">
                <a:solidFill>
                  <a:srgbClr val="000000"/>
                </a:solidFill>
                <a:latin typeface="Fira Sans" panose="020B0503050000020004" pitchFamily="34" charset="0"/>
              </a:rPr>
              <a:t>intearctúe</a:t>
            </a: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Luego modifique y cree una app que contenga: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2 inputs, un </a:t>
            </a:r>
            <a:r>
              <a:rPr lang="es-ES" sz="20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sliderInput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y un </a:t>
            </a:r>
            <a:r>
              <a:rPr lang="es-ES" sz="20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textInput</a:t>
            </a:r>
            <a:endParaRPr lang="es-ES" sz="2000" b="1" dirty="0">
              <a:solidFill>
                <a:srgbClr val="9753B8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3 outputs de tipo texto </a:t>
            </a:r>
            <a:r>
              <a:rPr lang="es-ES" sz="20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textOutput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 donde el primero contenga el valor del primer input, el segundo el valor del segundo input, y el tercero la suma de los dos.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8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Solución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Ejercicio</a:t>
            </a:r>
            <a:endParaRPr lang="es-CL" dirty="0"/>
          </a:p>
        </p:txBody>
      </p:sp>
      <p:sp>
        <p:nvSpPr>
          <p:cNvPr id="2" name="CuadroTexto 3">
            <a:extLst>
              <a:ext uri="{FF2B5EF4-FFF2-40B4-BE49-F238E27FC236}">
                <a16:creationId xmlns:a16="http://schemas.microsoft.com/office/drawing/2014/main" id="{B51F024F-79B7-C9E4-3BC3-52EBA69DB6F6}"/>
              </a:ext>
            </a:extLst>
          </p:cNvPr>
          <p:cNvSpPr txBox="1"/>
          <p:nvPr/>
        </p:nvSpPr>
        <p:spPr>
          <a:xfrm>
            <a:off x="457202" y="1386560"/>
            <a:ext cx="7992145" cy="4862870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fluidPage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titlePanel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("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Applicación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ejercicio 1"),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sidebarLayout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   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sidebarPanel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       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sliderInput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("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numerouno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", "#1", min = 10,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= 500,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= 100),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       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textInput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("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numerodos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", "#2",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= 3)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    ),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   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mainPanel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      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textOutput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("resultado1"),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      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textOutput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("resultado2"),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      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textOutput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("resultado3")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    )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)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0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server &lt;-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function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(input, output) {</a:t>
            </a:r>
          </a:p>
          <a:p>
            <a:endParaRPr lang="es-CL" sz="10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output$resultado1 &lt;-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renderText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x &lt;-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input$numerouno</a:t>
            </a:r>
            <a:endParaRPr lang="es-CL" sz="10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x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})</a:t>
            </a:r>
          </a:p>
          <a:p>
            <a:endParaRPr lang="es-CL" sz="10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output$resultado2 &lt;-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renderText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input$numerodos</a:t>
            </a:r>
            <a:endParaRPr lang="es-CL" sz="10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})</a:t>
            </a:r>
          </a:p>
          <a:p>
            <a:endParaRPr lang="es-CL" sz="10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output$resultado3 &lt;-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renderText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({</a:t>
            </a: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 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input$numerouno</a:t>
            </a:r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+ </a:t>
            </a:r>
            <a:r>
              <a:rPr lang="es-CL" sz="1000" dirty="0" err="1">
                <a:solidFill>
                  <a:srgbClr val="333333"/>
                </a:solidFill>
                <a:latin typeface="Fira Code" pitchFamily="1" charset="0"/>
              </a:rPr>
              <a:t>input$numerodos</a:t>
            </a:r>
            <a:endParaRPr lang="es-CL" sz="10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  })</a:t>
            </a:r>
          </a:p>
          <a:p>
            <a:endParaRPr lang="es-CL" sz="10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000" dirty="0">
                <a:solidFill>
                  <a:srgbClr val="333333"/>
                </a:solidFill>
                <a:latin typeface="Fira Code" pitchFamily="1" charset="0"/>
              </a:rPr>
              <a:t>}</a:t>
            </a:r>
            <a:endParaRPr lang="es-CL" sz="105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17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660525" y="2711644"/>
            <a:ext cx="5822950" cy="930804"/>
          </a:xfrm>
        </p:spPr>
        <p:txBody>
          <a:bodyPr>
            <a:normAutofit/>
          </a:bodyPr>
          <a:lstStyle/>
          <a:p>
            <a:r>
              <a:rPr lang="es-ES" dirty="0"/>
              <a:t>Reactividad</a:t>
            </a:r>
          </a:p>
        </p:txBody>
      </p:sp>
    </p:spTree>
    <p:extLst>
      <p:ext uri="{BB962C8B-B14F-4D97-AF65-F5344CB8AC3E}">
        <p14:creationId xmlns:p14="http://schemas.microsoft.com/office/powerpoint/2010/main" val="2762906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Reactividad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Como funciona </a:t>
            </a:r>
            <a:r>
              <a:rPr lang="es-ES" dirty="0" err="1"/>
              <a:t>shiny</a:t>
            </a:r>
            <a:endParaRPr lang="es-CL" dirty="0"/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199" y="1317521"/>
            <a:ext cx="7992148" cy="263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Consideremos la aplicación del ejemplo anterior:</a:t>
            </a:r>
          </a:p>
          <a:p>
            <a:pPr algn="l">
              <a:lnSpc>
                <a:spcPct val="150000"/>
              </a:lnSpc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Al cambiar un input -como lo es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input$numerouno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o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input$numerodos</a:t>
            </a:r>
            <a:r>
              <a:rPr lang="es-ES" sz="16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shiny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reconoce que expresiones (renders, como </a:t>
            </a:r>
            <a:r>
              <a:rPr lang="es-ES" sz="1600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renderText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en este caso) dependen dichos elementos y vuelve a calcularlos a penas suceda el cambio.</a:t>
            </a:r>
          </a:p>
          <a:p>
            <a:pPr algn="l">
              <a:lnSpc>
                <a:spcPct val="150000"/>
              </a:lnSpc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En este sentido, </a:t>
            </a: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shiny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funciona similar a </a:t>
            </a: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excel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.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5921676-6C05-9BC5-33EB-3B0E4E7AA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18" y="3967664"/>
            <a:ext cx="6373091" cy="2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60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661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660525" y="2711644"/>
            <a:ext cx="5822950" cy="930804"/>
          </a:xfrm>
        </p:spPr>
        <p:txBody>
          <a:bodyPr>
            <a:normAutofit/>
          </a:bodyPr>
          <a:lstStyle/>
          <a:p>
            <a:r>
              <a:rPr lang="es-ES" dirty="0" err="1"/>
              <a:t>Layouts</a:t>
            </a:r>
            <a:r>
              <a:rPr lang="es-ES" dirty="0"/>
              <a:t> y diseño</a:t>
            </a:r>
          </a:p>
        </p:txBody>
      </p:sp>
    </p:spTree>
    <p:extLst>
      <p:ext uri="{BB962C8B-B14F-4D97-AF65-F5344CB8AC3E}">
        <p14:creationId xmlns:p14="http://schemas.microsoft.com/office/powerpoint/2010/main" val="327100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_tradnl" sz="3200" dirty="0"/>
              <a:t>Aplicación WEB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7D1944E0-0839-BD6E-8473-F14F258D1D94}"/>
              </a:ext>
            </a:extLst>
          </p:cNvPr>
          <p:cNvSpPr/>
          <p:nvPr/>
        </p:nvSpPr>
        <p:spPr>
          <a:xfrm>
            <a:off x="457199" y="1317519"/>
            <a:ext cx="7992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Herramientas que los usuarios pueden utilizar accediendo a un servidor web a través de internet o de una intranet mediante un navegador.</a:t>
            </a:r>
          </a:p>
          <a:p>
            <a:pPr algn="l"/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algn="l"/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Puede ser de lo más simple...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925A6-1338-569A-0F1B-21D955D2F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4" y="3133834"/>
            <a:ext cx="7472218" cy="344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9E9CCA-8BF9-E813-B0EC-4367A78A2E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0809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Tipos de </a:t>
            </a:r>
            <a:r>
              <a:rPr lang="es-ES" sz="3200" i="1" dirty="0" err="1"/>
              <a:t>Layouts</a:t>
            </a:r>
            <a:endParaRPr lang="es-ES" sz="3200" i="1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endParaRPr lang="es-CL" dirty="0"/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865A9A77-96F2-7868-79C1-0BDCE66648A8}"/>
              </a:ext>
            </a:extLst>
          </p:cNvPr>
          <p:cNvSpPr/>
          <p:nvPr/>
        </p:nvSpPr>
        <p:spPr>
          <a:xfrm>
            <a:off x="457199" y="1317521"/>
            <a:ext cx="7992148" cy="1901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Laytous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se refiere a la disposición de elementos -como inputs, textos, outputs- en nuestra app.</a:t>
            </a:r>
          </a:p>
          <a:p>
            <a:pPr algn="l">
              <a:lnSpc>
                <a:spcPct val="150000"/>
              </a:lnSpc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Dependiendo de las necesidades puede ser convenientes algunos tipos de </a:t>
            </a:r>
            <a:r>
              <a:rPr lang="es-ES" sz="1600" dirty="0" err="1">
                <a:solidFill>
                  <a:srgbClr val="000000"/>
                </a:solidFill>
                <a:latin typeface="Fira Sans" panose="020B0503050000020004" pitchFamily="34" charset="0"/>
              </a:rPr>
              <a:t>layouts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 sobre otros.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069FCB0E-9552-4346-4949-43D29C5A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92" y="3337511"/>
            <a:ext cx="6228847" cy="31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892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Tipos de </a:t>
            </a:r>
            <a:r>
              <a:rPr lang="es-ES" sz="3200" i="1" dirty="0" err="1"/>
              <a:t>Layouts</a:t>
            </a:r>
            <a:endParaRPr lang="es-ES" sz="3200" i="1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Sidebar</a:t>
            </a:r>
            <a:r>
              <a:rPr lang="es-ES" dirty="0"/>
              <a:t> </a:t>
            </a:r>
            <a:r>
              <a:rPr lang="es-ES" dirty="0" err="1"/>
              <a:t>Layout</a:t>
            </a:r>
            <a:endParaRPr lang="es-CL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670F1DEC-7B92-25C1-E95E-412F263F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54" y="2944650"/>
            <a:ext cx="5814002" cy="286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3">
            <a:extLst>
              <a:ext uri="{FF2B5EF4-FFF2-40B4-BE49-F238E27FC236}">
                <a16:creationId xmlns:a16="http://schemas.microsoft.com/office/drawing/2014/main" id="{9396112E-0475-A19E-6624-A6DEA48C3DD5}"/>
              </a:ext>
            </a:extLst>
          </p:cNvPr>
          <p:cNvSpPr/>
          <p:nvPr/>
        </p:nvSpPr>
        <p:spPr>
          <a:xfrm>
            <a:off x="457199" y="1317521"/>
            <a:ext cx="7992148" cy="1162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Es una distribución simple donde lo primero en aparecer es los controles o inputs.</a:t>
            </a:r>
          </a:p>
          <a:p>
            <a:pPr algn="l">
              <a:lnSpc>
                <a:spcPct val="150000"/>
              </a:lnSpc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Luego viene el panel principal el cual posee mayor espacio.</a:t>
            </a:r>
          </a:p>
        </p:txBody>
      </p:sp>
    </p:spTree>
    <p:extLst>
      <p:ext uri="{BB962C8B-B14F-4D97-AF65-F5344CB8AC3E}">
        <p14:creationId xmlns:p14="http://schemas.microsoft.com/office/powerpoint/2010/main" val="2191903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Tipos de </a:t>
            </a:r>
            <a:r>
              <a:rPr lang="es-ES" sz="3200" i="1" dirty="0" err="1"/>
              <a:t>Layouts</a:t>
            </a:r>
            <a:endParaRPr lang="es-ES" sz="3200" i="1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Sidebar</a:t>
            </a:r>
            <a:r>
              <a:rPr lang="es-ES" dirty="0"/>
              <a:t> </a:t>
            </a:r>
            <a:r>
              <a:rPr lang="es-ES" dirty="0" err="1"/>
              <a:t>Layout</a:t>
            </a:r>
            <a:endParaRPr lang="es-CL" dirty="0"/>
          </a:p>
        </p:txBody>
      </p:sp>
      <p:sp>
        <p:nvSpPr>
          <p:cNvPr id="2" name="Rectángulo 3">
            <a:extLst>
              <a:ext uri="{FF2B5EF4-FFF2-40B4-BE49-F238E27FC236}">
                <a16:creationId xmlns:a16="http://schemas.microsoft.com/office/drawing/2014/main" id="{9396112E-0475-A19E-6624-A6DEA48C3DD5}"/>
              </a:ext>
            </a:extLst>
          </p:cNvPr>
          <p:cNvSpPr/>
          <p:nvPr/>
        </p:nvSpPr>
        <p:spPr>
          <a:xfrm>
            <a:off x="457199" y="1317521"/>
            <a:ext cx="7992148" cy="1162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Es una distribución simple donde lo primero en aparecer es los controles o inputs.</a:t>
            </a:r>
          </a:p>
          <a:p>
            <a:pPr algn="l">
              <a:lnSpc>
                <a:spcPct val="150000"/>
              </a:lnSpc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Luego viene el panel principal el cual posee mayor espacio.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200060ED-9AAE-A200-12C6-4BA7827B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747" y="2910318"/>
            <a:ext cx="5920509" cy="326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442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Tipos de </a:t>
            </a:r>
            <a:r>
              <a:rPr lang="es-ES" sz="3200" i="1" dirty="0" err="1"/>
              <a:t>Layouts</a:t>
            </a:r>
            <a:endParaRPr lang="es-ES" sz="3200" i="1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Multirow</a:t>
            </a:r>
            <a:r>
              <a:rPr lang="es-ES" dirty="0"/>
              <a:t> </a:t>
            </a:r>
            <a:r>
              <a:rPr lang="es-ES" dirty="0" err="1"/>
              <a:t>Layout</a:t>
            </a:r>
            <a:r>
              <a:rPr lang="es-ES" dirty="0"/>
              <a:t> </a:t>
            </a:r>
            <a:endParaRPr lang="es-CL" dirty="0"/>
          </a:p>
        </p:txBody>
      </p:sp>
      <p:sp>
        <p:nvSpPr>
          <p:cNvPr id="2" name="Rectángulo 3">
            <a:extLst>
              <a:ext uri="{FF2B5EF4-FFF2-40B4-BE49-F238E27FC236}">
                <a16:creationId xmlns:a16="http://schemas.microsoft.com/office/drawing/2014/main" id="{9396112E-0475-A19E-6624-A6DEA48C3DD5}"/>
              </a:ext>
            </a:extLst>
          </p:cNvPr>
          <p:cNvSpPr/>
          <p:nvPr/>
        </p:nvSpPr>
        <p:spPr>
          <a:xfrm>
            <a:off x="457199" y="1317521"/>
            <a:ext cx="7992148" cy="1162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Es una distribución simple donde lo primero en aparecer es los controles o inputs.</a:t>
            </a:r>
          </a:p>
          <a:p>
            <a:pPr algn="l">
              <a:lnSpc>
                <a:spcPct val="150000"/>
              </a:lnSpc>
            </a:pPr>
            <a:endParaRPr lang="es-ES" sz="16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Luego viene el panel principal el cual posee mayor espacio.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34D424B-735A-0762-6466-FC5B0812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23" y="2910316"/>
            <a:ext cx="5441754" cy="34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384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Tipos de </a:t>
            </a:r>
            <a:r>
              <a:rPr lang="es-ES" sz="3200" i="1" dirty="0" err="1"/>
              <a:t>Layouts</a:t>
            </a:r>
            <a:endParaRPr lang="es-ES" sz="3200" i="1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Paneles de navegación</a:t>
            </a:r>
            <a:endParaRPr lang="es-CL" dirty="0"/>
          </a:p>
        </p:txBody>
      </p:sp>
      <p:sp>
        <p:nvSpPr>
          <p:cNvPr id="2" name="Rectángulo 3">
            <a:extLst>
              <a:ext uri="{FF2B5EF4-FFF2-40B4-BE49-F238E27FC236}">
                <a16:creationId xmlns:a16="http://schemas.microsoft.com/office/drawing/2014/main" id="{9396112E-0475-A19E-6624-A6DEA48C3DD5}"/>
              </a:ext>
            </a:extLst>
          </p:cNvPr>
          <p:cNvSpPr/>
          <p:nvPr/>
        </p:nvSpPr>
        <p:spPr>
          <a:xfrm>
            <a:off x="457199" y="1317519"/>
            <a:ext cx="7992148" cy="793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Es posible que nuestra aplicación vaya creciendo, en dicho caso, Los paneles nos permiten organizar distintas secciones de la aplicación.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44F13F-4A88-65E3-6A49-296881150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2297436"/>
            <a:ext cx="63436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71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0C7EC-152D-51E3-0E62-2419565E0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A310966C-9829-FE25-A705-1CDC1F39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Tipos de </a:t>
            </a:r>
            <a:r>
              <a:rPr lang="es-ES" sz="3200" i="1" dirty="0" err="1"/>
              <a:t>Layouts</a:t>
            </a:r>
            <a:endParaRPr lang="es-ES" sz="3200" i="1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F37C5E6C-7072-96E2-556E-165597C8099D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E45606-20A2-3603-FE04-DF65F90E63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Paquete </a:t>
            </a:r>
            <a:r>
              <a:rPr lang="es-ES" dirty="0" err="1"/>
              <a:t>bslib</a:t>
            </a:r>
            <a:r>
              <a:rPr lang="es-ES" dirty="0"/>
              <a:t>, </a:t>
            </a:r>
            <a:r>
              <a:rPr lang="es-ES" dirty="0" err="1"/>
              <a:t>page_sidebar</a:t>
            </a:r>
            <a:endParaRPr lang="es-ES" dirty="0"/>
          </a:p>
        </p:txBody>
      </p:sp>
      <p:sp>
        <p:nvSpPr>
          <p:cNvPr id="2" name="Rectángulo 3">
            <a:extLst>
              <a:ext uri="{FF2B5EF4-FFF2-40B4-BE49-F238E27FC236}">
                <a16:creationId xmlns:a16="http://schemas.microsoft.com/office/drawing/2014/main" id="{C27DAADF-0A0C-BFCD-E35A-F06D536BB908}"/>
              </a:ext>
            </a:extLst>
          </p:cNvPr>
          <p:cNvSpPr/>
          <p:nvPr/>
        </p:nvSpPr>
        <p:spPr>
          <a:xfrm>
            <a:off x="457199" y="1317519"/>
            <a:ext cx="7992148" cy="423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F92672"/>
                </a:solidFill>
                <a:effectLst/>
                <a:latin typeface="Fira Sans" panose="020B0503050000020004" pitchFamily="34" charset="0"/>
                <a:hlinkClick r:id="rId2"/>
              </a:rPr>
              <a:t>https://shiny.posit.co/r/articles/build/layout-guide/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BD3649AB-91F3-55FA-C2EA-48D7D16ABE84}"/>
              </a:ext>
            </a:extLst>
          </p:cNvPr>
          <p:cNvSpPr txBox="1"/>
          <p:nvPr/>
        </p:nvSpPr>
        <p:spPr>
          <a:xfrm>
            <a:off x="457199" y="1860182"/>
            <a:ext cx="5404105" cy="2516073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shiny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bslib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05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page_sidebar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title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Hello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Shiny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!",  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sidebar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sidebar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sliderInput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  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bins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",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label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Number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of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bins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:",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  min = 1,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value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30,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max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50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  )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),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plotOutput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distPlot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")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05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server &lt;-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6A759-134D-25DF-2E3E-EEA466774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709" y="3596117"/>
            <a:ext cx="5735091" cy="268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43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31095-5AD3-7F11-A9ED-6DD3B1888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658F5014-9030-1781-9A1E-B0F39D78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Tipos de </a:t>
            </a:r>
            <a:r>
              <a:rPr lang="es-ES" sz="3200" i="1" dirty="0" err="1"/>
              <a:t>Layouts</a:t>
            </a:r>
            <a:endParaRPr lang="es-ES" sz="3200" i="1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C705E435-18C6-C2F3-1F95-74649298CCB8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DC6CD4-F8BE-2156-ADAA-40851D38BAD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Paquete </a:t>
            </a:r>
            <a:r>
              <a:rPr lang="es-ES" dirty="0" err="1"/>
              <a:t>bslib</a:t>
            </a:r>
            <a:r>
              <a:rPr lang="es-ES" dirty="0"/>
              <a:t>, </a:t>
            </a:r>
            <a:r>
              <a:rPr lang="es-ES" dirty="0" err="1"/>
              <a:t>page_navbar</a:t>
            </a:r>
            <a:endParaRPr lang="es-ES" dirty="0"/>
          </a:p>
        </p:txBody>
      </p:sp>
      <p:sp>
        <p:nvSpPr>
          <p:cNvPr id="2" name="Rectángulo 3">
            <a:extLst>
              <a:ext uri="{FF2B5EF4-FFF2-40B4-BE49-F238E27FC236}">
                <a16:creationId xmlns:a16="http://schemas.microsoft.com/office/drawing/2014/main" id="{D0091DDA-3DA4-F7B4-3B4E-9E59EE50C964}"/>
              </a:ext>
            </a:extLst>
          </p:cNvPr>
          <p:cNvSpPr/>
          <p:nvPr/>
        </p:nvSpPr>
        <p:spPr>
          <a:xfrm>
            <a:off x="457199" y="1317519"/>
            <a:ext cx="7992148" cy="423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F92672"/>
                </a:solidFill>
                <a:effectLst/>
                <a:latin typeface="Fira Sans" panose="020B0503050000020004" pitchFamily="34" charset="0"/>
                <a:hlinkClick r:id="rId2"/>
              </a:rPr>
              <a:t>https://shiny.posit.co/r/articles/build/layout-guide/</a:t>
            </a:r>
            <a:r>
              <a:rPr lang="es-ES" sz="1600" dirty="0">
                <a:solidFill>
                  <a:srgbClr val="000000"/>
                </a:solidFill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560F1FAC-130C-905F-2B9E-3B7B7803BEE1}"/>
              </a:ext>
            </a:extLst>
          </p:cNvPr>
          <p:cNvSpPr txBox="1"/>
          <p:nvPr/>
        </p:nvSpPr>
        <p:spPr>
          <a:xfrm>
            <a:off x="457199" y="1860182"/>
            <a:ext cx="5404105" cy="3323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shiny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bslib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br>
              <a:rPr lang="es-CL" sz="1050" dirty="0">
                <a:solidFill>
                  <a:srgbClr val="333333"/>
                </a:solidFill>
                <a:latin typeface="Fira Code" pitchFamily="1" charset="0"/>
              </a:rPr>
            </a:b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ui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&lt;-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page_navbar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title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My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App",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bg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"#2D89C8",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inverse = TRUE,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nav_panel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title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One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", p("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First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page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content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.")),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nav_panel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title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Two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", p("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Second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page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content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.")),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nav_panel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title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Three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", p("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Third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page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content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.")),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nav_spacer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(),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nav_menu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title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"Links",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align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right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",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nav_item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tags$a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Posit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",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href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"https://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posit.co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")),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 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nav_item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tags$a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("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Shiny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", 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href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= "https://</a:t>
            </a:r>
            <a:r>
              <a:rPr lang="es-CL" sz="1050" dirty="0" err="1">
                <a:solidFill>
                  <a:srgbClr val="333333"/>
                </a:solidFill>
                <a:latin typeface="Fira Code" pitchFamily="1" charset="0"/>
              </a:rPr>
              <a:t>shiny.posit.co</a:t>
            </a:r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"))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  )</a:t>
            </a: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05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050" dirty="0">
                <a:solidFill>
                  <a:srgbClr val="333333"/>
                </a:solidFill>
                <a:latin typeface="Fira Code" pitchFamily="1" charset="0"/>
              </a:rPr>
              <a:t>server &lt;-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3996F-5F7A-044E-60EC-4081D5CBD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27" y="4837958"/>
            <a:ext cx="7362978" cy="1405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660525" y="2711644"/>
            <a:ext cx="5822950" cy="930804"/>
          </a:xfrm>
        </p:spPr>
        <p:txBody>
          <a:bodyPr>
            <a:normAutofit/>
          </a:bodyPr>
          <a:lstStyle/>
          <a:p>
            <a:r>
              <a:rPr lang="es-ES" dirty="0"/>
              <a:t>Más Outputs : </a:t>
            </a:r>
            <a:r>
              <a:rPr lang="es-ES" dirty="0" err="1"/>
              <a:t>HTMLWidgets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552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_tradnl" sz="3200" dirty="0" err="1"/>
              <a:t>HTMLWidgets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Marcador de texto 1">
            <a:extLst>
              <a:ext uri="{FF2B5EF4-FFF2-40B4-BE49-F238E27FC236}">
                <a16:creationId xmlns:a16="http://schemas.microsoft.com/office/drawing/2014/main" id="{2DF954F8-D657-B32E-4F97-AC0E47A09E1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950321"/>
            <a:ext cx="8229600" cy="309562"/>
          </a:xfrm>
        </p:spPr>
        <p:txBody>
          <a:bodyPr>
            <a:noAutofit/>
          </a:bodyPr>
          <a:lstStyle/>
          <a:p>
            <a:r>
              <a:rPr lang="es-ES" dirty="0"/>
              <a:t>Paquetes para R</a:t>
            </a:r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7D1944E0-0839-BD6E-8473-F14F258D1D94}"/>
              </a:ext>
            </a:extLst>
          </p:cNvPr>
          <p:cNvSpPr/>
          <p:nvPr/>
        </p:nvSpPr>
        <p:spPr>
          <a:xfrm>
            <a:off x="457199" y="1317521"/>
            <a:ext cx="799214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s-ES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HTMLWidgets</a:t>
            </a: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son un tipo de paquetes que nos permiten realizar visualizaciones en HTML las cuales se pueden usar en (1) consola, (integrar) integrar con </a:t>
            </a:r>
            <a:r>
              <a:rPr lang="es-ES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shiny</a:t>
            </a: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y también (3) </a:t>
            </a:r>
            <a:r>
              <a:rPr lang="es-ES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rmarkdown</a:t>
            </a: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Existen una gran cantidad de paquetes https://gallery.htmlwidgets.org/, y nos sirven para complementar nuestra aplicación. </a:t>
            </a:r>
          </a:p>
          <a:p>
            <a:pPr>
              <a:spcAft>
                <a:spcPts val="1200"/>
              </a:spcAft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Cada paquete </a:t>
            </a:r>
            <a:r>
              <a:rPr lang="es-ES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HTMLWidget</a:t>
            </a: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tiene su propio set de funciones, el código utilizado para hacer un gráfico en </a:t>
            </a:r>
            <a:r>
              <a:rPr lang="es-ES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plotly</a:t>
            </a: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no es el mismo (pero generalmente muy similar) al utilizado en </a:t>
            </a:r>
            <a:r>
              <a:rPr lang="es-ES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highcharter</a:t>
            </a: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echarts4r:</a:t>
            </a:r>
          </a:p>
          <a:p>
            <a:pPr>
              <a:spcAft>
                <a:spcPts val="1200"/>
              </a:spcAft>
            </a:pPr>
            <a:endParaRPr lang="es-E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https://plotly.com/r/</a:t>
            </a:r>
            <a:endParaRPr lang="es-E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https://jkunst.com/highcharter/</a:t>
            </a:r>
            <a:endParaRPr lang="es-E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https://echarts4r.john-coene.com/</a:t>
            </a:r>
            <a:endParaRPr lang="es-E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https://rstudio.github.io/leaflet/</a:t>
            </a:r>
            <a:endParaRPr lang="es-E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https://rstudio.github.io/DT/</a:t>
            </a:r>
            <a:endParaRPr lang="es-E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CL" sz="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67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 err="1"/>
              <a:t>HTMLWidgets</a:t>
            </a:r>
            <a:endParaRPr lang="es-ES" sz="3200" i="1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plotly</a:t>
            </a:r>
            <a:endParaRPr lang="es-CL" dirty="0"/>
          </a:p>
        </p:txBody>
      </p:sp>
      <p:sp>
        <p:nvSpPr>
          <p:cNvPr id="5" name="CuadroTexto 3">
            <a:extLst>
              <a:ext uri="{FF2B5EF4-FFF2-40B4-BE49-F238E27FC236}">
                <a16:creationId xmlns:a16="http://schemas.microsoft.com/office/drawing/2014/main" id="{DF8C1CB0-DE1F-BE12-220D-EE3FE78A1EF5}"/>
              </a:ext>
            </a:extLst>
          </p:cNvPr>
          <p:cNvSpPr txBox="1"/>
          <p:nvPr/>
        </p:nvSpPr>
        <p:spPr>
          <a:xfrm>
            <a:off x="457202" y="1386562"/>
            <a:ext cx="7992145" cy="3323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400" b="1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(ggplot2)</a:t>
            </a:r>
          </a:p>
          <a:p>
            <a:r>
              <a:rPr lang="es-CL" sz="1400" b="1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plotly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data(iris)</a:t>
            </a:r>
          </a:p>
          <a:p>
            <a:endParaRPr lang="es-CL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p &lt;- 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ggplot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(iris, aes(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Sepal.Length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, 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Sepal.Width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)) +</a:t>
            </a: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geom_point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(aes(color = 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Species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), 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size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400" dirty="0">
                <a:solidFill>
                  <a:srgbClr val="008080"/>
                </a:solidFill>
                <a:latin typeface="Fira Code" pitchFamily="1" charset="0"/>
              </a:rPr>
              <a:t>2.5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 +</a:t>
            </a: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scale_color_viridis_d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end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400" dirty="0">
                <a:solidFill>
                  <a:srgbClr val="008080"/>
                </a:solidFill>
                <a:latin typeface="Fira Code" pitchFamily="1" charset="0"/>
              </a:rPr>
              <a:t>.9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 +</a:t>
            </a: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geom_smooth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method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400" dirty="0">
                <a:solidFill>
                  <a:srgbClr val="DD1144"/>
                </a:solidFill>
                <a:latin typeface="Fira Code" pitchFamily="1" charset="0"/>
              </a:rPr>
              <a:t>"lm"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 +</a:t>
            </a: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facet_wrap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vars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Species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)) +</a:t>
            </a: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theme_minimal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()</a:t>
            </a:r>
          </a:p>
          <a:p>
            <a:endParaRPr lang="es-CL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p</a:t>
            </a:r>
          </a:p>
          <a:p>
            <a:endParaRPr lang="es-CL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ggplotly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123387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_tradnl" sz="3200" dirty="0"/>
              <a:t>Aplicación WEB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7D1944E0-0839-BD6E-8473-F14F258D1D94}"/>
              </a:ext>
            </a:extLst>
          </p:cNvPr>
          <p:cNvSpPr/>
          <p:nvPr/>
        </p:nvSpPr>
        <p:spPr>
          <a:xfrm>
            <a:off x="457199" y="1317519"/>
            <a:ext cx="79921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Hasta algo más complejo con más 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s y </a:t>
            </a:r>
            <a:r>
              <a:rPr lang="es-ES" sz="2000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output</a:t>
            </a: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endParaRPr lang="es-C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42C9C3-3C25-2EE8-0A5A-329BA9A25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96" y="1725318"/>
            <a:ext cx="5501408" cy="47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5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 err="1"/>
              <a:t>HTMLWidgets</a:t>
            </a:r>
            <a:endParaRPr lang="es-ES" sz="3200" i="1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highcharter</a:t>
            </a:r>
            <a:endParaRPr lang="es-CL" dirty="0"/>
          </a:p>
        </p:txBody>
      </p:sp>
      <p:sp>
        <p:nvSpPr>
          <p:cNvPr id="5" name="CuadroTexto 3">
            <a:extLst>
              <a:ext uri="{FF2B5EF4-FFF2-40B4-BE49-F238E27FC236}">
                <a16:creationId xmlns:a16="http://schemas.microsoft.com/office/drawing/2014/main" id="{DF8C1CB0-DE1F-BE12-220D-EE3FE78A1EF5}"/>
              </a:ext>
            </a:extLst>
          </p:cNvPr>
          <p:cNvSpPr txBox="1"/>
          <p:nvPr/>
        </p:nvSpPr>
        <p:spPr>
          <a:xfrm>
            <a:off x="457202" y="1386562"/>
            <a:ext cx="7992145" cy="273921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CL" sz="1400" b="1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highcharter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s-CL" sz="1400" b="1" dirty="0" err="1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forecast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data(</a:t>
            </a:r>
            <a:r>
              <a:rPr lang="es-CL" sz="14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400" dirty="0" err="1">
                <a:solidFill>
                  <a:srgbClr val="DD1144"/>
                </a:solidFill>
                <a:latin typeface="Fira Code" pitchFamily="1" charset="0"/>
              </a:rPr>
              <a:t>AirPassengers</a:t>
            </a:r>
            <a:r>
              <a:rPr lang="es-CL" sz="1400" dirty="0">
                <a:solidFill>
                  <a:srgbClr val="DD1144"/>
                </a:solidFill>
                <a:latin typeface="Fira Code" pitchFamily="1" charset="0"/>
              </a:rPr>
              <a:t>"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endParaRPr lang="es-CL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modelo &lt;- 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forecast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auto.arima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AirPassengers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))</a:t>
            </a:r>
          </a:p>
          <a:p>
            <a:endParaRPr lang="es-CL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hchart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(modelo) |&gt;</a:t>
            </a:r>
          </a:p>
          <a:p>
            <a:pPr lvl="1"/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hc_add_theme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hc_theme_hcrt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()) |&gt;</a:t>
            </a: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hc_navigator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enabled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400" dirty="0">
                <a:solidFill>
                  <a:srgbClr val="008080"/>
                </a:solidFill>
                <a:latin typeface="Fira Code" pitchFamily="1" charset="0"/>
              </a:rPr>
              <a:t>TRUE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 |&gt;</a:t>
            </a: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hc_rangeSelector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enabled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400" dirty="0">
                <a:solidFill>
                  <a:srgbClr val="008080"/>
                </a:solidFill>
                <a:latin typeface="Fira Code" pitchFamily="1" charset="0"/>
              </a:rPr>
              <a:t>TRUE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 |&gt;</a:t>
            </a:r>
          </a:p>
          <a:p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hc_title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s-CL" sz="1400" dirty="0" err="1">
                <a:solidFill>
                  <a:srgbClr val="333333"/>
                </a:solidFill>
                <a:latin typeface="Fira Code" pitchFamily="1" charset="0"/>
              </a:rPr>
              <a:t>text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 = </a:t>
            </a:r>
            <a:r>
              <a:rPr lang="es-CL" sz="1400" dirty="0">
                <a:solidFill>
                  <a:srgbClr val="DD1144"/>
                </a:solidFill>
                <a:latin typeface="Fira Code" pitchFamily="1" charset="0"/>
              </a:rPr>
              <a:t>"Proyección"</a:t>
            </a:r>
            <a:r>
              <a:rPr lang="es-CL" sz="14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913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 err="1"/>
              <a:t>HTMLWidgets</a:t>
            </a:r>
            <a:endParaRPr lang="es-ES" sz="3200" i="1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DT</a:t>
            </a:r>
            <a:endParaRPr lang="es-CL" dirty="0"/>
          </a:p>
        </p:txBody>
      </p:sp>
      <p:sp>
        <p:nvSpPr>
          <p:cNvPr id="5" name="CuadroTexto 3">
            <a:extLst>
              <a:ext uri="{FF2B5EF4-FFF2-40B4-BE49-F238E27FC236}">
                <a16:creationId xmlns:a16="http://schemas.microsoft.com/office/drawing/2014/main" id="{DF8C1CB0-DE1F-BE12-220D-EE3FE78A1EF5}"/>
              </a:ext>
            </a:extLst>
          </p:cNvPr>
          <p:cNvSpPr txBox="1"/>
          <p:nvPr/>
        </p:nvSpPr>
        <p:spPr>
          <a:xfrm>
            <a:off x="457202" y="1386562"/>
            <a:ext cx="7992145" cy="116955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(DT)</a:t>
            </a:r>
          </a:p>
          <a:p>
            <a:endParaRPr lang="en-US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data(quakes)</a:t>
            </a:r>
          </a:p>
          <a:p>
            <a:endParaRPr lang="en-US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datatable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(quakes)</a:t>
            </a:r>
            <a:endParaRPr lang="es-CL" sz="1400" dirty="0">
              <a:solidFill>
                <a:srgbClr val="333333"/>
              </a:solidFill>
              <a:latin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2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 err="1"/>
              <a:t>HTMLWidgets</a:t>
            </a:r>
            <a:endParaRPr lang="es-ES" sz="3200" i="1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leaflet</a:t>
            </a:r>
            <a:endParaRPr lang="es-CL" dirty="0"/>
          </a:p>
        </p:txBody>
      </p:sp>
      <p:sp>
        <p:nvSpPr>
          <p:cNvPr id="5" name="CuadroTexto 3">
            <a:extLst>
              <a:ext uri="{FF2B5EF4-FFF2-40B4-BE49-F238E27FC236}">
                <a16:creationId xmlns:a16="http://schemas.microsoft.com/office/drawing/2014/main" id="{DF8C1CB0-DE1F-BE12-220D-EE3FE78A1EF5}"/>
              </a:ext>
            </a:extLst>
          </p:cNvPr>
          <p:cNvSpPr txBox="1"/>
          <p:nvPr/>
        </p:nvSpPr>
        <p:spPr>
          <a:xfrm>
            <a:off x="457202" y="1386560"/>
            <a:ext cx="7992145" cy="483209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(leaflet)</a:t>
            </a:r>
          </a:p>
          <a:p>
            <a:r>
              <a:rPr lang="en-US" sz="1400" b="1" dirty="0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viridis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n-US" sz="1400" b="1" dirty="0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tidyverse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n-US" sz="1400" b="1" dirty="0">
                <a:solidFill>
                  <a:srgbClr val="333333"/>
                </a:solidFill>
                <a:latin typeface="Fira Code" pitchFamily="1" charset="0"/>
              </a:rPr>
              <a:t>library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(scales)</a:t>
            </a:r>
          </a:p>
          <a:p>
            <a:endParaRPr lang="en-US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str(quakes)</a:t>
            </a:r>
          </a:p>
          <a:p>
            <a:endParaRPr lang="en-US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# get domain of numeric data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# make palette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domain &lt;- range(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quakes$depth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)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pal    &lt;- 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colorNumeric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(palette = 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viridis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(100), domain = domain)</a:t>
            </a:r>
          </a:p>
          <a:p>
            <a:endParaRPr lang="en-US" sz="1400" dirty="0">
              <a:solidFill>
                <a:srgbClr val="333333"/>
              </a:solidFill>
              <a:latin typeface="Fira Code" pitchFamily="1" charset="0"/>
            </a:endParaRP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leaflet(quakes) |&gt;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addTiles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() |&gt;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	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addCircleMarkers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lng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 = ~long,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		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lat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 = ~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lat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,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		color = ~pal(depth),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		radius = ~rescale(mag, c(2, 20)),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		popup = ~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str_glue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("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Estaciones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: {stations}"),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		label = ~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str_glue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("({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lat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}, {long}), </a:t>
            </a:r>
            <a:r>
              <a:rPr lang="en-US" sz="1400" dirty="0" err="1">
                <a:solidFill>
                  <a:srgbClr val="333333"/>
                </a:solidFill>
                <a:latin typeface="Fira Code" pitchFamily="1" charset="0"/>
              </a:rPr>
              <a:t>Magnitud</a:t>
            </a:r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: {mag}")</a:t>
            </a:r>
          </a:p>
          <a:p>
            <a:r>
              <a:rPr lang="en-US" sz="1400" dirty="0">
                <a:solidFill>
                  <a:srgbClr val="333333"/>
                </a:solidFill>
                <a:latin typeface="Fira Code" pitchFamily="1" charset="0"/>
              </a:rPr>
              <a:t>	)</a:t>
            </a:r>
            <a:endParaRPr lang="es-CL" sz="1400" dirty="0">
              <a:solidFill>
                <a:srgbClr val="333333"/>
              </a:solidFill>
              <a:latin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_tradnl" sz="3200" dirty="0" err="1"/>
              <a:t>HTMLWidgets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Marcador de texto 1">
            <a:extLst>
              <a:ext uri="{FF2B5EF4-FFF2-40B4-BE49-F238E27FC236}">
                <a16:creationId xmlns:a16="http://schemas.microsoft.com/office/drawing/2014/main" id="{2DF954F8-D657-B32E-4F97-AC0E47A09E1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950321"/>
            <a:ext cx="8229600" cy="309562"/>
          </a:xfrm>
        </p:spPr>
        <p:txBody>
          <a:bodyPr>
            <a:noAutofit/>
          </a:bodyPr>
          <a:lstStyle/>
          <a:p>
            <a:r>
              <a:rPr lang="es-ES" dirty="0"/>
              <a:t>En </a:t>
            </a:r>
            <a:r>
              <a:rPr lang="es-ES" dirty="0" err="1"/>
              <a:t>shiny</a:t>
            </a:r>
            <a:endParaRPr lang="es-ES" dirty="0"/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7D1944E0-0839-BD6E-8473-F14F258D1D94}"/>
              </a:ext>
            </a:extLst>
          </p:cNvPr>
          <p:cNvSpPr/>
          <p:nvPr/>
        </p:nvSpPr>
        <p:spPr>
          <a:xfrm>
            <a:off x="457199" y="1317521"/>
            <a:ext cx="7992148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Cada uno de los </a:t>
            </a:r>
            <a:r>
              <a:rPr lang="es-E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HTMLWidgets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presentados, en su documentación detallan como usarlos en una aplicación </a:t>
            </a:r>
            <a:r>
              <a:rPr lang="es-E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shiny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 forma general en cada paquete existirá una función tipo:</a:t>
            </a:r>
          </a:p>
          <a:p>
            <a:pPr>
              <a:spcAft>
                <a:spcPts val="1200"/>
              </a:spcAft>
            </a:pPr>
            <a:endParaRPr lang="es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 función </a:t>
            </a:r>
            <a:r>
              <a:rPr lang="es-ES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*Output</a:t>
            </a: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para colocarla en el </a:t>
            </a:r>
            <a:r>
              <a:rPr lang="es-ES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ui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Función </a:t>
            </a:r>
            <a:r>
              <a:rPr lang="es-ES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render*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para definirla en el </a:t>
            </a:r>
            <a:r>
              <a:rPr lang="es-ES" b="1" dirty="0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server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spcAft>
                <a:spcPts val="1200"/>
              </a:spcAft>
            </a:pPr>
            <a:endParaRPr lang="es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modo de ejemplo, el paquete </a:t>
            </a:r>
            <a:r>
              <a:rPr lang="es-E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leaflet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tiene </a:t>
            </a:r>
            <a:r>
              <a:rPr lang="es-ES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leafletOutput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s-ES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renderLeaflet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y </a:t>
            </a:r>
            <a:r>
              <a:rPr lang="es-E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plotly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posee </a:t>
            </a:r>
            <a:r>
              <a:rPr lang="es-ES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plotlyOutput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s-ES" b="1" dirty="0" err="1">
                <a:solidFill>
                  <a:srgbClr val="975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renderPlotly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etc.</a:t>
            </a:r>
          </a:p>
          <a:p>
            <a:pPr>
              <a:spcAft>
                <a:spcPts val="1200"/>
              </a:spcAft>
            </a:pPr>
            <a:endParaRPr lang="es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https://rstudio.github.io/leaflet/shiny.html.</a:t>
            </a:r>
            <a:endParaRPr lang="es-CL" sz="3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64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660525" y="2711644"/>
            <a:ext cx="5822950" cy="930804"/>
          </a:xfrm>
        </p:spPr>
        <p:txBody>
          <a:bodyPr>
            <a:normAutofit/>
          </a:bodyPr>
          <a:lstStyle/>
          <a:p>
            <a:r>
              <a:rPr lang="es-ES" dirty="0"/>
              <a:t>Publicar una aplicación</a:t>
            </a:r>
          </a:p>
        </p:txBody>
      </p:sp>
    </p:spTree>
    <p:extLst>
      <p:ext uri="{BB962C8B-B14F-4D97-AF65-F5344CB8AC3E}">
        <p14:creationId xmlns:p14="http://schemas.microsoft.com/office/powerpoint/2010/main" val="2454366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_tradnl" sz="3200" dirty="0"/>
              <a:t>Publicar/Compartir tu app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Marcador de texto 1">
            <a:extLst>
              <a:ext uri="{FF2B5EF4-FFF2-40B4-BE49-F238E27FC236}">
                <a16:creationId xmlns:a16="http://schemas.microsoft.com/office/drawing/2014/main" id="{2DF954F8-D657-B32E-4F97-AC0E47A09E1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950321"/>
            <a:ext cx="8229600" cy="309562"/>
          </a:xfrm>
        </p:spPr>
        <p:txBody>
          <a:bodyPr>
            <a:noAutofit/>
          </a:bodyPr>
          <a:lstStyle/>
          <a:p>
            <a:endParaRPr lang="es-ES" dirty="0"/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7D1944E0-0839-BD6E-8473-F14F258D1D94}"/>
              </a:ext>
            </a:extLst>
          </p:cNvPr>
          <p:cNvSpPr/>
          <p:nvPr/>
        </p:nvSpPr>
        <p:spPr>
          <a:xfrm>
            <a:off x="457199" y="1317521"/>
            <a:ext cx="7992148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Existen dos formas simples/sencillas para compartir una aplicación. Es decir que sea visible en otros dispositivos pc/móviles. Luego existen otras que requieren de mayor conocimiento técnico.</a:t>
            </a:r>
          </a:p>
          <a:p>
            <a:pPr>
              <a:spcAft>
                <a:spcPts val="1200"/>
              </a:spcAft>
            </a:pPr>
            <a:endParaRPr lang="es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s-E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Servicio shinyapps.io</a:t>
            </a:r>
          </a:p>
          <a:p>
            <a:pPr>
              <a:spcAft>
                <a:spcPts val="1200"/>
              </a:spcAft>
            </a:pP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Permite que otro PC sirva tu </a:t>
            </a:r>
            <a:r>
              <a:rPr lang="es-E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apliación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y la exponga con una URL pública. Ejemplo 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https://usuario.shinyapps.io/nombreapp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spcAft>
                <a:spcPts val="1200"/>
              </a:spcAft>
            </a:pPr>
            <a:endParaRPr lang="es-CL" sz="3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Vía IP local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Permite que tu pc sirva la aplicación y pueda ser visible en una red local (por ejemplo, la de tu casa), o también en una VPN.</a:t>
            </a:r>
          </a:p>
          <a:p>
            <a:pPr>
              <a:spcAft>
                <a:spcPts val="1200"/>
              </a:spcAft>
            </a:pPr>
            <a:endParaRPr lang="es-CL" sz="3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endParaRPr lang="es-CL" sz="3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33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_tradnl" sz="3200" dirty="0"/>
              <a:t>Publicar/Compartir tu app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Marcador de texto 1">
            <a:extLst>
              <a:ext uri="{FF2B5EF4-FFF2-40B4-BE49-F238E27FC236}">
                <a16:creationId xmlns:a16="http://schemas.microsoft.com/office/drawing/2014/main" id="{2DF954F8-D657-B32E-4F97-AC0E47A09E1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950321"/>
            <a:ext cx="8229600" cy="309562"/>
          </a:xfrm>
        </p:spPr>
        <p:txBody>
          <a:bodyPr>
            <a:noAutofit/>
          </a:bodyPr>
          <a:lstStyle/>
          <a:p>
            <a:r>
              <a:rPr lang="es-ES" dirty="0"/>
              <a:t>Servicio shinyapps.io</a:t>
            </a:r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7D1944E0-0839-BD6E-8473-F14F258D1D94}"/>
              </a:ext>
            </a:extLst>
          </p:cNvPr>
          <p:cNvSpPr/>
          <p:nvPr/>
        </p:nvSpPr>
        <p:spPr>
          <a:xfrm>
            <a:off x="457199" y="1317519"/>
            <a:ext cx="7992148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Básicamente sube todo lo que está en la carpeta de la aplicación archivos R y otros a una máquina virtual y detecta los paquetes utilizados.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 versión gratuita tienes horas de uso que se van recuperando cada mes. Está máquina virtual es humilde en términos de recursos, puede ser lenta dependiendo del uso.</a:t>
            </a:r>
          </a:p>
          <a:p>
            <a:pPr>
              <a:spcAft>
                <a:spcPts val="1200"/>
              </a:spcAft>
            </a:pPr>
            <a:endParaRPr lang="es-E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Primero se debe una cuenta en https://www.shinyapps.io/ (puedes asociar tu correo </a:t>
            </a:r>
            <a:r>
              <a:rPr lang="es-ES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gmail</a:t>
            </a: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 Luego crear una app.</a:t>
            </a:r>
          </a:p>
          <a:p>
            <a:pPr>
              <a:spcAft>
                <a:spcPts val="1200"/>
              </a:spcAft>
            </a:pPr>
            <a:endParaRPr lang="es-ES" sz="1600" dirty="0">
              <a:latin typeface="Source Sans Pro" panose="020B0503030403020204" pitchFamily="34" charset="0"/>
              <a:ea typeface="Source Sans Pro" panose="020B0503030403020204" pitchFamily="34" charset="0"/>
              <a:cs typeface="Fira Code" pitchFamily="1" charset="0"/>
            </a:endParaRPr>
          </a:p>
          <a:p>
            <a:pPr>
              <a:spcAft>
                <a:spcPts val="1200"/>
              </a:spcAft>
            </a:pPr>
            <a:endParaRPr lang="es-CL" sz="9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E9049E3-EDF5-0CD1-3C8D-44EABB17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778" y="3685465"/>
            <a:ext cx="3553916" cy="257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69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_tradnl" sz="3200" dirty="0"/>
              <a:t>Publicar/Compartir tu app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Marcador de texto 1">
            <a:extLst>
              <a:ext uri="{FF2B5EF4-FFF2-40B4-BE49-F238E27FC236}">
                <a16:creationId xmlns:a16="http://schemas.microsoft.com/office/drawing/2014/main" id="{2DF954F8-D657-B32E-4F97-AC0E47A09E1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950321"/>
            <a:ext cx="8229600" cy="309562"/>
          </a:xfrm>
        </p:spPr>
        <p:txBody>
          <a:bodyPr>
            <a:noAutofit/>
          </a:bodyPr>
          <a:lstStyle/>
          <a:p>
            <a:r>
              <a:rPr lang="es-ES" dirty="0"/>
              <a:t>Vía IP local</a:t>
            </a:r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7D1944E0-0839-BD6E-8473-F14F258D1D94}"/>
              </a:ext>
            </a:extLst>
          </p:cNvPr>
          <p:cNvSpPr/>
          <p:nvPr/>
        </p:nvSpPr>
        <p:spPr>
          <a:xfrm>
            <a:off x="457199" y="1317521"/>
            <a:ext cx="7992148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Solamente funciona para redes locales (casa/trabajo) o </a:t>
            </a:r>
            <a:r>
              <a:rPr lang="es-ES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tambien</a:t>
            </a: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VPN.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Requiere que nuestro pc esté encendido para que la app corra.</a:t>
            </a:r>
          </a:p>
          <a:p>
            <a:pPr>
              <a:spcAft>
                <a:spcPts val="1200"/>
              </a:spcAft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Básicamente se obtiene la IP (dirección de </a:t>
            </a:r>
            <a:r>
              <a:rPr lang="es-ES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nuesto</a:t>
            </a: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pc) a través de una instrucción y luego se especifica correr la aplicación con dicha IP.</a:t>
            </a:r>
          </a:p>
          <a:p>
            <a:pPr>
              <a:spcAft>
                <a:spcPts val="1200"/>
              </a:spcAft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 deberá cambiar:</a:t>
            </a:r>
          </a:p>
          <a:p>
            <a:pPr>
              <a:spcAft>
                <a:spcPts val="1200"/>
              </a:spcAft>
            </a:pPr>
            <a:endParaRPr lang="es-E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s-E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shinyApp</a:t>
            </a:r>
            <a:r>
              <a:rPr lang="es-E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s-E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ui</a:t>
            </a:r>
            <a:r>
              <a:rPr lang="es-E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es-E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ui</a:t>
            </a:r>
            <a:r>
              <a:rPr lang="es-E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, server = server)</a:t>
            </a:r>
          </a:p>
          <a:p>
            <a:pPr>
              <a:spcAft>
                <a:spcPts val="1200"/>
              </a:spcAft>
            </a:pPr>
            <a:endParaRPr lang="es-E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Por:</a:t>
            </a:r>
          </a:p>
          <a:p>
            <a:pPr>
              <a:spcAft>
                <a:spcPts val="1200"/>
              </a:spcAft>
            </a:pP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 esto es en 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windows</a:t>
            </a:r>
            <a:endParaRPr lang="es-ES" sz="9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>
              <a:spcAft>
                <a:spcPts val="1200"/>
              </a:spcAft>
            </a:pP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ip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gsub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(".*? ([[: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digit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:]])", "\\1", 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system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ipconfig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", 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intern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=T)[grep("IPv4", 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system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ipconfig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", 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intern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T))])</a:t>
            </a:r>
          </a:p>
          <a:p>
            <a:pPr>
              <a:spcAft>
                <a:spcPts val="1200"/>
              </a:spcAft>
            </a:pP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shinyApp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ui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ui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, server = server, 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options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list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(host = </a:t>
            </a:r>
            <a:r>
              <a:rPr lang="es-ES" sz="9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ip</a:t>
            </a:r>
            <a:r>
              <a:rPr lang="es-ES" sz="9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))</a:t>
            </a:r>
            <a:endParaRPr lang="es-CL" sz="9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109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660525" y="2711644"/>
            <a:ext cx="5822950" cy="930804"/>
          </a:xfrm>
        </p:spPr>
        <p:txBody>
          <a:bodyPr>
            <a:normAutofit/>
          </a:bodyPr>
          <a:lstStyle/>
          <a:p>
            <a:r>
              <a:rPr lang="es-ES" dirty="0"/>
              <a:t>Y más</a:t>
            </a:r>
          </a:p>
        </p:txBody>
      </p:sp>
    </p:spTree>
    <p:extLst>
      <p:ext uri="{BB962C8B-B14F-4D97-AF65-F5344CB8AC3E}">
        <p14:creationId xmlns:p14="http://schemas.microsoft.com/office/powerpoint/2010/main" val="3563535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_tradnl" sz="3200" dirty="0"/>
              <a:t>Al infinito y más allá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Marcador de texto 1">
            <a:extLst>
              <a:ext uri="{FF2B5EF4-FFF2-40B4-BE49-F238E27FC236}">
                <a16:creationId xmlns:a16="http://schemas.microsoft.com/office/drawing/2014/main" id="{2DF954F8-D657-B32E-4F97-AC0E47A09E1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950321"/>
            <a:ext cx="8229600" cy="309562"/>
          </a:xfrm>
        </p:spPr>
        <p:txBody>
          <a:bodyPr>
            <a:noAutofit/>
          </a:bodyPr>
          <a:lstStyle/>
          <a:p>
            <a:endParaRPr lang="es-ES" dirty="0"/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7D1944E0-0839-BD6E-8473-F14F258D1D94}"/>
              </a:ext>
            </a:extLst>
          </p:cNvPr>
          <p:cNvSpPr/>
          <p:nvPr/>
        </p:nvSpPr>
        <p:spPr>
          <a:xfrm>
            <a:off x="457200" y="1725066"/>
            <a:ext cx="799214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Cosas que no abordamos en esta clase, pero sería ideal:</a:t>
            </a:r>
          </a:p>
          <a:p>
            <a:pPr>
              <a:spcAft>
                <a:spcPts val="1200"/>
              </a:spcAft>
            </a:pPr>
            <a:endParaRPr lang="es-ES" sz="2000" b="1" dirty="0">
              <a:latin typeface="Source Sans Pro" panose="020B0503030403020204" pitchFamily="34" charset="0"/>
              <a:ea typeface="Source Sans Pro" panose="020B0503030403020204" pitchFamily="34" charset="0"/>
              <a:cs typeface="Fira Code" pitchFamily="1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Agregar</a:t>
            </a:r>
            <a:r>
              <a:rPr lang="es-ES" sz="2000" b="1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 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estilos (por ejemplo, corporativos) a una aplicación y que los gráficos expresen el mismo lenguaje visual. Paquete {</a:t>
            </a: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bslib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} + función </a:t>
            </a:r>
            <a:r>
              <a:rPr lang="es-ES" sz="2000" dirty="0" err="1">
                <a:solidFill>
                  <a:srgbClr val="9753B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bs_theme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.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Optimizar respuesta de la aplicación, en términos de tiempos y procesos. Función </a:t>
            </a:r>
            <a:r>
              <a:rPr lang="es-ES" sz="2000" dirty="0" err="1">
                <a:solidFill>
                  <a:srgbClr val="9753B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bindCache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 entre otras.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¡Hacer tu aplicación todavía más interactiva! Utilizar </a:t>
            </a:r>
            <a:r>
              <a:rPr lang="es-ES" sz="2000" dirty="0" err="1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htmlwidgets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 con proxy para utilizarlos como </a:t>
            </a:r>
            <a:r>
              <a:rPr lang="es-ES" sz="2000" dirty="0">
                <a:solidFill>
                  <a:srgbClr val="9753B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s.</a:t>
            </a:r>
            <a:endParaRPr lang="es-CL" sz="2000" dirty="0">
              <a:latin typeface="Source Sans Pro" panose="020B0503030403020204" pitchFamily="34" charset="0"/>
              <a:ea typeface="Source Sans Pro" panose="020B0503030403020204" pitchFamily="34" charset="0"/>
              <a:cs typeface="Fira Code" pitchFamily="1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CL" sz="2000" dirty="0" err="1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Shiny</a:t>
            </a: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 </a:t>
            </a:r>
            <a:r>
              <a:rPr lang="es-CL" sz="2000" dirty="0" err="1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Assistan</a:t>
            </a: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. </a:t>
            </a:r>
            <a:r>
              <a:rPr lang="es-CL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  <a:hlinkClick r:id="rId2"/>
              </a:rPr>
              <a:t>https://gallery.shinyapps.io/assistant/</a:t>
            </a:r>
            <a:r>
              <a:rPr lang="es-ES" sz="2000" dirty="0">
                <a:latin typeface="Source Sans Pro" panose="020B0503030403020204" pitchFamily="34" charset="0"/>
                <a:ea typeface="Source Sans Pro" panose="020B0503030403020204" pitchFamily="34" charset="0"/>
                <a:cs typeface="Fira Code" pitchFamily="1" charset="0"/>
              </a:rPr>
              <a:t>.</a:t>
            </a:r>
            <a:endParaRPr lang="es-CL" sz="2000" dirty="0">
              <a:latin typeface="Source Sans Pro" panose="020B0503030403020204" pitchFamily="34" charset="0"/>
              <a:ea typeface="Source Sans Pro" panose="020B0503030403020204" pitchFamily="34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1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650CC7E-178D-9AA1-7FB1-CAFE5DDDA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69" y="3548330"/>
            <a:ext cx="3377182" cy="24206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_tradnl" sz="3200" dirty="0"/>
              <a:t>Aplicación WEB</a:t>
            </a:r>
            <a:endParaRPr lang="es-ES" sz="3200" dirty="0"/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7D1944E0-0839-BD6E-8473-F14F258D1D94}"/>
              </a:ext>
            </a:extLst>
          </p:cNvPr>
          <p:cNvSpPr/>
          <p:nvPr/>
        </p:nvSpPr>
        <p:spPr>
          <a:xfrm>
            <a:off x="457199" y="1317521"/>
            <a:ext cx="79921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  <a:hlinkClick r:id="rId3"/>
              </a:rPr>
              <a:t>https://jjallaire.shinyapps.io/shiny-kmeans/</a:t>
            </a: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  <a:hlinkClick r:id="rId4"/>
              </a:rPr>
              <a:t>https://jbkunst.shinyapps.io/trd-sttstcs/</a:t>
            </a: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  <a:hlinkClick r:id="rId5"/>
              </a:rPr>
              <a:t>https://odes-chile.org/app/unidades/</a:t>
            </a: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Algunos Ejemplos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24ADA6-3D2D-B359-C864-38E4380FE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88239">
            <a:off x="2945371" y="3486711"/>
            <a:ext cx="2797522" cy="23532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4E49EB2-FC3E-9F44-DDD2-99E9B76B4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43869">
            <a:off x="5245453" y="3473771"/>
            <a:ext cx="3299375" cy="23682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4596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43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732AD38-C1A5-8571-E5DE-39D9071F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3" y="1198562"/>
            <a:ext cx="7800337" cy="3184670"/>
          </a:xfrm>
          <a:prstGeom prst="rect">
            <a:avLst/>
          </a:prstGeom>
        </p:spPr>
      </p:pic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¿Por qué una aplicación?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¡¿Por qué?!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9807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2">
            <a:extLst>
              <a:ext uri="{FF2B5EF4-FFF2-40B4-BE49-F238E27FC236}">
                <a16:creationId xmlns:a16="http://schemas.microsoft.com/office/drawing/2014/main" id="{4C00D877-61AD-48DB-AF1D-B1E5CE7F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417191"/>
            <a:ext cx="8131071" cy="469900"/>
          </a:xfrm>
        </p:spPr>
        <p:txBody>
          <a:bodyPr>
            <a:noAutofit/>
          </a:bodyPr>
          <a:lstStyle/>
          <a:p>
            <a:r>
              <a:rPr lang="es-ES" sz="3200" dirty="0"/>
              <a:t>¿Por qué una aplicación?</a:t>
            </a: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9DE17F57-9DCF-9795-C3C6-B11F732A1820}"/>
              </a:ext>
            </a:extLst>
          </p:cNvPr>
          <p:cNvSpPr/>
          <p:nvPr/>
        </p:nvSpPr>
        <p:spPr>
          <a:xfrm>
            <a:off x="0" y="4"/>
            <a:ext cx="9144000" cy="60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943A1F-9B47-BB18-2A99-2AA020B2D1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¡¿Por qué?!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4CC1EC0-04F4-AD81-7651-2C92F0F1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3" y="1198562"/>
            <a:ext cx="7800337" cy="3184670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6F9BDF9-35C2-B6E1-9BCC-CDBBFE34FB1D}"/>
              </a:ext>
            </a:extLst>
          </p:cNvPr>
          <p:cNvSpPr/>
          <p:nvPr/>
        </p:nvSpPr>
        <p:spPr>
          <a:xfrm>
            <a:off x="6646141" y="2348348"/>
            <a:ext cx="1126260" cy="480291"/>
          </a:xfrm>
          <a:prstGeom prst="roundRect">
            <a:avLst/>
          </a:prstGeom>
          <a:noFill/>
          <a:ln w="28575">
            <a:solidFill>
              <a:srgbClr val="9753B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40674EFC-7DA8-41A5-A299-1C17CE7CFE3A}"/>
              </a:ext>
            </a:extLst>
          </p:cNvPr>
          <p:cNvSpPr/>
          <p:nvPr/>
        </p:nvSpPr>
        <p:spPr>
          <a:xfrm>
            <a:off x="480020" y="4692794"/>
            <a:ext cx="7992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" sz="2000" dirty="0">
                <a:solidFill>
                  <a:srgbClr val="000000"/>
                </a:solidFill>
                <a:latin typeface="Fira Sans" panose="020B0503050000020004" pitchFamily="34" charset="0"/>
              </a:rPr>
              <a:t>Una aplicación es una forma de comunicar nuestros resultados o análisis, tal cual puede ser un documento o una presentación.</a:t>
            </a:r>
          </a:p>
        </p:txBody>
      </p:sp>
    </p:spTree>
    <p:extLst>
      <p:ext uri="{BB962C8B-B14F-4D97-AF65-F5344CB8AC3E}">
        <p14:creationId xmlns:p14="http://schemas.microsoft.com/office/powerpoint/2010/main" val="314434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660525" y="2711644"/>
            <a:ext cx="5822950" cy="930804"/>
          </a:xfrm>
        </p:spPr>
        <p:txBody>
          <a:bodyPr>
            <a:normAutofit/>
          </a:bodyPr>
          <a:lstStyle/>
          <a:p>
            <a:r>
              <a:rPr lang="es-ES" dirty="0"/>
              <a:t>Forma y funcionamiento</a:t>
            </a:r>
          </a:p>
        </p:txBody>
      </p:sp>
    </p:spTree>
    <p:extLst>
      <p:ext uri="{BB962C8B-B14F-4D97-AF65-F5344CB8AC3E}">
        <p14:creationId xmlns:p14="http://schemas.microsoft.com/office/powerpoint/2010/main" val="252613786"/>
      </p:ext>
    </p:extLst>
  </p:cSld>
  <p:clrMapOvr>
    <a:masterClrMapping/>
  </p:clrMapOvr>
</p:sld>
</file>

<file path=ppt/theme/theme1.xml><?xml version="1.0" encoding="utf-8"?>
<a:theme xmlns:a="http://schemas.openxmlformats.org/drawingml/2006/main" name="OCUC 20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CUC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e0f22d5-48d6-4c46-b4c5-001c2e63dd0a" xsi:nil="true"/>
    <lcf76f155ced4ddcb4097134ff3c332f xmlns="f1ccfe43-cb30-4b7c-b8c5-241ecf3d418d">
      <Terms xmlns="http://schemas.microsoft.com/office/infopath/2007/PartnerControls"/>
    </lcf76f155ced4ddcb4097134ff3c332f>
    <SharedWithUsers xmlns="be0f22d5-48d6-4c46-b4c5-001c2e63dd0a">
      <UserInfo>
        <DisplayName>Joshua Benjamin Kunst Fuentes</DisplayName>
        <AccountId>84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55FD9F80A8B4499FD09CE2846E9B98" ma:contentTypeVersion="14" ma:contentTypeDescription="Create a new document." ma:contentTypeScope="" ma:versionID="397c8d73f02d4ce5ec1b2b89675d8574">
  <xsd:schema xmlns:xsd="http://www.w3.org/2001/XMLSchema" xmlns:xs="http://www.w3.org/2001/XMLSchema" xmlns:p="http://schemas.microsoft.com/office/2006/metadata/properties" xmlns:ns2="f1ccfe43-cb30-4b7c-b8c5-241ecf3d418d" xmlns:ns3="be0f22d5-48d6-4c46-b4c5-001c2e63dd0a" targetNamespace="http://schemas.microsoft.com/office/2006/metadata/properties" ma:root="true" ma:fieldsID="7f707d3e48433ce27440375af01ab57d" ns2:_="" ns3:_="">
    <xsd:import namespace="f1ccfe43-cb30-4b7c-b8c5-241ecf3d418d"/>
    <xsd:import namespace="be0f22d5-48d6-4c46-b4c5-001c2e63d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ccfe43-cb30-4b7c-b8c5-241ecf3d41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c44c076-1990-432d-b910-f78c9fed31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0f22d5-48d6-4c46-b4c5-001c2e63d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f6901b0-4cd4-4c3d-9203-04e358681b76}" ma:internalName="TaxCatchAll" ma:showField="CatchAllData" ma:web="be0f22d5-48d6-4c46-b4c5-001c2e63d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B24B8-C337-4DEF-B40A-8171D5BFF74D}">
  <ds:schemaRefs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be0f22d5-48d6-4c46-b4c5-001c2e63dd0a"/>
    <ds:schemaRef ds:uri="f1ccfe43-cb30-4b7c-b8c5-241ecf3d418d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D4B4AAD-9B26-4CFC-98E1-8E6DC666DE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ccfe43-cb30-4b7c-b8c5-241ecf3d418d"/>
    <ds:schemaRef ds:uri="be0f22d5-48d6-4c46-b4c5-001c2e63d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A9877F-615D-40F6-96F9-7FC9F4B60C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4694</Words>
  <Application>Microsoft Macintosh PowerPoint</Application>
  <PresentationFormat>On-screen Show (4:3)</PresentationFormat>
  <Paragraphs>667</Paragraphs>
  <Slides>60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9" baseType="lpstr">
      <vt:lpstr>Arial</vt:lpstr>
      <vt:lpstr>Calibri</vt:lpstr>
      <vt:lpstr>Calibri Light</vt:lpstr>
      <vt:lpstr>Consolas</vt:lpstr>
      <vt:lpstr>Fira Code</vt:lpstr>
      <vt:lpstr>Fira Sans</vt:lpstr>
      <vt:lpstr>Lucida Grande</vt:lpstr>
      <vt:lpstr>Open Sans</vt:lpstr>
      <vt:lpstr>Simplon BP Mono Light</vt:lpstr>
      <vt:lpstr>Simplon BP Mono Medium</vt:lpstr>
      <vt:lpstr>Source Sans Pro</vt:lpstr>
      <vt:lpstr>Source Sans Pro Semibold</vt:lpstr>
      <vt:lpstr>Work Sans</vt:lpstr>
      <vt:lpstr>Work Sans ExtraLight</vt:lpstr>
      <vt:lpstr>Work Sans Light</vt:lpstr>
      <vt:lpstr>Work Sans Medium</vt:lpstr>
      <vt:lpstr>Work Sans SemiBold</vt:lpstr>
      <vt:lpstr>OCUC 2016</vt:lpstr>
      <vt:lpstr>OCUC</vt:lpstr>
      <vt:lpstr>Estadística Espacial y Análisis Urbano</vt:lpstr>
      <vt:lpstr>CONTENIDOS</vt:lpstr>
      <vt:lpstr>Conceptos básicos</vt:lpstr>
      <vt:lpstr>Aplicación WEB</vt:lpstr>
      <vt:lpstr>Aplicación WEB</vt:lpstr>
      <vt:lpstr>Aplicación WEB</vt:lpstr>
      <vt:lpstr>¿Por qué una aplicación?</vt:lpstr>
      <vt:lpstr>¿Por qué una aplicación?</vt:lpstr>
      <vt:lpstr>Forma y funcionamiento</vt:lpstr>
      <vt:lpstr>La estructura de una ShinyApp</vt:lpstr>
      <vt:lpstr>La estructura de una ShinyApp</vt:lpstr>
      <vt:lpstr>La estructura de una ShinyApp</vt:lpstr>
      <vt:lpstr>La estructura de una ShinyApp</vt:lpstr>
      <vt:lpstr>La estructura de una ShinyApp</vt:lpstr>
      <vt:lpstr>Repaso R</vt:lpstr>
      <vt:lpstr>Nuestra primer App andando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Funcionamiento de una shiny app</vt:lpstr>
      <vt:lpstr>App con más inputs y outputs</vt:lpstr>
      <vt:lpstr>Solución</vt:lpstr>
      <vt:lpstr>Reactividad</vt:lpstr>
      <vt:lpstr>Reactividad</vt:lpstr>
      <vt:lpstr>PowerPoint Presentation</vt:lpstr>
      <vt:lpstr>Layouts y diseño</vt:lpstr>
      <vt:lpstr>Tipos de Layouts</vt:lpstr>
      <vt:lpstr>Tipos de Layouts</vt:lpstr>
      <vt:lpstr>Tipos de Layouts</vt:lpstr>
      <vt:lpstr>Tipos de Layouts</vt:lpstr>
      <vt:lpstr>Tipos de Layouts</vt:lpstr>
      <vt:lpstr>Tipos de Layouts</vt:lpstr>
      <vt:lpstr>Tipos de Layouts</vt:lpstr>
      <vt:lpstr>Más Outputs : HTMLWidgets </vt:lpstr>
      <vt:lpstr>HTMLWidgets</vt:lpstr>
      <vt:lpstr>HTMLWidgets</vt:lpstr>
      <vt:lpstr>HTMLWidgets</vt:lpstr>
      <vt:lpstr>HTMLWidgets</vt:lpstr>
      <vt:lpstr>HTMLWidgets</vt:lpstr>
      <vt:lpstr>HTMLWidgets</vt:lpstr>
      <vt:lpstr>Publicar una aplicación</vt:lpstr>
      <vt:lpstr>Publicar/Compartir tu app</vt:lpstr>
      <vt:lpstr>Publicar/Compartir tu app</vt:lpstr>
      <vt:lpstr>Publicar/Compartir tu app</vt:lpstr>
      <vt:lpstr>Y más</vt:lpstr>
      <vt:lpstr>Al infinito y más allá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Estadística Espacial y Análisis Urbano</dc:title>
  <dc:creator>Natalia Ramírez</dc:creator>
  <cp:lastModifiedBy>Joshua Benjamin Kunst Fuentes</cp:lastModifiedBy>
  <cp:revision>16</cp:revision>
  <dcterms:created xsi:type="dcterms:W3CDTF">2020-08-10T01:34:32Z</dcterms:created>
  <dcterms:modified xsi:type="dcterms:W3CDTF">2024-11-28T17:25:35Z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0x0101009B55FD9F80A8B4499FD09CE2846E9B98</vt:lpwstr>
  </property>
</Properties>
</file>